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9.png" ContentType="image/png"/>
  <Override PartName="/ppt/media/image20.png" ContentType="image/png"/>
  <Override PartName="/ppt/media/image18.png" ContentType="image/png"/>
  <Override PartName="/ppt/media/image13.png" ContentType="image/png"/>
  <Override PartName="/ppt/media/image36.png" ContentType="image/png"/>
  <Override PartName="/ppt/media/image4.png" ContentType="image/png"/>
  <Override PartName="/ppt/media/image32.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trike="noStrike" u="none">
                <a:solidFill>
                  <a:schemeClr val="dk1"/>
                </a:solidFill>
                <a:effectLst/>
                <a:uFillTx/>
                <a:latin typeface="Calibri"/>
              </a:rPr>
              <a:t>Folie mittels Klicken verschieben</a:t>
            </a:r>
            <a:endParaRPr b="0" lang="de-DE" sz="1800" strike="noStrike" u="none">
              <a:solidFill>
                <a:schemeClr val="dk1"/>
              </a:solidFill>
              <a:effectLst/>
              <a:uFillTx/>
              <a:latin typeface="Calibri"/>
            </a:endParaRPr>
          </a:p>
        </p:txBody>
      </p:sp>
      <p:sp>
        <p:nvSpPr>
          <p:cNvPr id="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de-DE" sz="2000" strike="noStrike" u="none">
                <a:solidFill>
                  <a:srgbClr val="000000"/>
                </a:solidFill>
                <a:effectLst/>
                <a:uFillTx/>
                <a:latin typeface="Arial"/>
              </a:rPr>
              <a:t>Format der Notizen mittels Klicken bearbeiten</a:t>
            </a:r>
            <a:endParaRPr b="0" lang="de-DE" sz="2000" strike="noStrike" u="none">
              <a:solidFill>
                <a:srgbClr val="000000"/>
              </a:solidFill>
              <a:effectLst/>
              <a:uFillTx/>
              <a:latin typeface="Arial"/>
            </a:endParaRPr>
          </a:p>
        </p:txBody>
      </p:sp>
      <p:sp>
        <p:nvSpPr>
          <p:cNvPr id="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de-DE" sz="1400" strike="noStrike" u="none">
                <a:solidFill>
                  <a:srgbClr val="000000"/>
                </a:solidFill>
                <a:effectLst/>
                <a:uFillTx/>
                <a:latin typeface="Times New Roman"/>
              </a:rPr>
              <a:t> </a:t>
            </a:r>
            <a:endParaRPr b="0" lang="de-DE" sz="1400" strike="noStrike" u="none">
              <a:solidFill>
                <a:srgbClr val="000000"/>
              </a:solidFill>
              <a:effectLst/>
              <a:uFillTx/>
              <a:latin typeface="Times New Roman"/>
            </a:endParaRPr>
          </a:p>
        </p:txBody>
      </p:sp>
      <p:sp>
        <p:nvSpPr>
          <p:cNvPr id="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de-DE" sz="1400" strike="noStrike" u="none">
                <a:solidFill>
                  <a:srgbClr val="000000"/>
                </a:solidFill>
                <a:effectLst/>
                <a:uFillTx/>
                <a:latin typeface="Times New Roman"/>
              </a:defRPr>
            </a:lvl1pPr>
          </a:lstStyle>
          <a:p>
            <a:pPr indent="0" algn="r">
              <a:buNone/>
            </a:pPr>
            <a:r>
              <a:rPr b="0" lang="de-DE" sz="1400" strike="noStrike" u="none">
                <a:solidFill>
                  <a:srgbClr val="000000"/>
                </a:solidFill>
                <a:effectLst/>
                <a:uFillTx/>
                <a:latin typeface="Times New Roman"/>
              </a:rPr>
              <a:t> </a:t>
            </a:r>
            <a:endParaRPr b="0" lang="de-DE" sz="1400" strike="noStrike" u="none">
              <a:solidFill>
                <a:srgbClr val="000000"/>
              </a:solidFill>
              <a:effectLst/>
              <a:uFillTx/>
              <a:latin typeface="Times New Roman"/>
            </a:endParaRPr>
          </a:p>
        </p:txBody>
      </p:sp>
      <p:sp>
        <p:nvSpPr>
          <p:cNvPr id="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de-DE" sz="1400" strike="noStrike" u="none">
                <a:solidFill>
                  <a:srgbClr val="000000"/>
                </a:solidFill>
                <a:effectLst/>
                <a:uFillTx/>
                <a:latin typeface="Times New Roman"/>
              </a:defRPr>
            </a:lvl1pPr>
          </a:lstStyle>
          <a:p>
            <a:pPr indent="0">
              <a:buNone/>
            </a:pPr>
            <a:r>
              <a:rPr b="0" lang="de-DE" sz="1400" strike="noStrike" u="none">
                <a:solidFill>
                  <a:srgbClr val="000000"/>
                </a:solidFill>
                <a:effectLst/>
                <a:uFillTx/>
                <a:latin typeface="Times New Roman"/>
              </a:rPr>
              <a:t> </a:t>
            </a:r>
            <a:endParaRPr b="0" lang="de-DE" sz="1400" strike="noStrike" u="none">
              <a:solidFill>
                <a:srgbClr val="000000"/>
              </a:solidFill>
              <a:effectLst/>
              <a:uFillTx/>
              <a:latin typeface="Times New Roman"/>
            </a:endParaRPr>
          </a:p>
        </p:txBody>
      </p:sp>
      <p:sp>
        <p:nvSpPr>
          <p:cNvPr id="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de-DE" sz="1400" strike="noStrike" u="none">
                <a:solidFill>
                  <a:srgbClr val="000000"/>
                </a:solidFill>
                <a:effectLst/>
                <a:uFillTx/>
                <a:latin typeface="Times New Roman"/>
              </a:defRPr>
            </a:lvl1pPr>
          </a:lstStyle>
          <a:p>
            <a:pPr indent="0" algn="r">
              <a:buNone/>
            </a:pPr>
            <a:fld id="{4900AB0F-C3C9-4420-A535-071A66F7B5D6}" type="slidenum">
              <a:rPr b="0" lang="de-DE" sz="1400" strike="noStrike" u="none">
                <a:solidFill>
                  <a:srgbClr val="000000"/>
                </a:solidFill>
                <a:effectLst/>
                <a:uFillTx/>
                <a:latin typeface="Times New Roman"/>
              </a:rPr>
              <a:t>1</a:t>
            </a:fld>
            <a:endParaRPr b="0" lang="de-DE"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685800" y="1143000"/>
            <a:ext cx="5486040" cy="3085920"/>
          </a:xfrm>
          <a:prstGeom prst="rect">
            <a:avLst/>
          </a:prstGeom>
          <a:ln w="0">
            <a:noFill/>
          </a:ln>
        </p:spPr>
      </p:sp>
      <p:sp>
        <p:nvSpPr>
          <p:cNvPr id="8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Welcome. We are here today to talk about accelerating AI agent use, but we must first make it reliable and trustworthy. The promise of AI agents is transformative, yet many organizations are stalled by two critical problems: reliability and intent. We're going to provide you with the architectural and strategic playbook to overcome those hurdles. Our focus is on building agents that are not just effective, but fundamentally trustworthy and scalable across your enterprise. This training is your blueprint for accelerating agent adoption in 2026. Let's look at the roadmap for today's session.</a:t>
            </a:r>
            <a:endParaRPr b="0" lang="de-DE" sz="2000" strike="noStrike" u="none">
              <a:solidFill>
                <a:srgbClr val="000000"/>
              </a:solidFill>
              <a:effectLst/>
              <a:uFillTx/>
              <a:latin typeface="Arial"/>
            </a:endParaRPr>
          </a:p>
        </p:txBody>
      </p:sp>
      <p:sp>
        <p:nvSpPr>
          <p:cNvPr id="886"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931BC28D-6A75-4299-946F-5B9D26E6ADD7}"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6040" cy="3085920"/>
          </a:xfrm>
          <a:prstGeom prst="rect">
            <a:avLst/>
          </a:prstGeom>
          <a:ln w="0">
            <a:noFill/>
          </a:ln>
        </p:spPr>
      </p:sp>
      <p:sp>
        <p:nvSpPr>
          <p:cNvPr id="9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most reliable agents don't rely on a single trick; they use a layered verification strategy. We call this defense in depth. You need to combine these solutions to address different failure modes simultaneously. Start with RAG as your foundation to ground everything in facts. Then, add Chain of Verification to validate specific claims. Use Self-Consistency to check the stability of the agent's reasoning. Finally, deploy the LLM Council as the ultimate independent audit layer for high-value decisions. For a financial agent, this means RAG gets the data, verification confirms the numbers, consistency validates the investment logic, and the Council reviews the final recommendation. This layered approach is your strategic playbook for building truly trustworthy agents. But reliability is only half the battle.</a:t>
            </a:r>
            <a:endParaRPr b="0" lang="de-DE" sz="2000" strike="noStrike" u="none">
              <a:solidFill>
                <a:srgbClr val="000000"/>
              </a:solidFill>
              <a:effectLst/>
              <a:uFillTx/>
              <a:latin typeface="Arial"/>
            </a:endParaRPr>
          </a:p>
        </p:txBody>
      </p:sp>
      <p:sp>
        <p:nvSpPr>
          <p:cNvPr id="913"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93896443-23EB-4B39-A40C-F43744863DB2}"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6040" cy="3085920"/>
          </a:xfrm>
          <a:prstGeom prst="rect">
            <a:avLst/>
          </a:prstGeom>
          <a:ln w="0">
            <a:noFill/>
          </a:ln>
        </p:spPr>
      </p:sp>
      <p:sp>
        <p:nvSpPr>
          <p:cNvPr id="9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de-DE" sz="1800" strike="noStrike" u="none">
              <a:solidFill>
                <a:srgbClr val="000000"/>
              </a:solidFill>
              <a:effectLst/>
              <a:uFillTx/>
              <a:latin typeface="Arial"/>
            </a:endParaRPr>
          </a:p>
        </p:txBody>
      </p:sp>
      <p:sp>
        <p:nvSpPr>
          <p:cNvPr id="916"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E64770EF-9D2C-4EFD-A49D-7D001C7B30E5}"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6040" cy="3085920"/>
          </a:xfrm>
          <a:prstGeom prst="rect">
            <a:avLst/>
          </a:prstGeom>
          <a:ln w="0">
            <a:noFill/>
          </a:ln>
        </p:spPr>
      </p:sp>
      <p:sp>
        <p:nvSpPr>
          <p:cNvPr id="9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solved the reliability challenge, but now we face the silent killer of agent performance: the Intent Gap. This is the disconnect between what a human intends and what the AI agent literally understands. Humans speak in fuzzy, ambiguous requests. Agents interpret them rigidly and execute actions that are technically correct but fundamentally wrong. Consider the "Delete old files" scenario. The agent executes the command perfectly, but the user's true intent was to free up space, not to delete critical archives. This happens because natural language is inherently ambiguous, and agents lack common sense context. When high-stakes actions are involved, this misinterpretation is catastrophic. The cost is lost data, operational disruption, and completely eroded trust in your agent systems. We must design agents that refuse to act until they are certain of the user's intent. This is the core of the next solution.</a:t>
            </a:r>
            <a:endParaRPr b="0" lang="de-DE" sz="2000" strike="noStrike" u="none">
              <a:solidFill>
                <a:srgbClr val="000000"/>
              </a:solidFill>
              <a:effectLst/>
              <a:uFillTx/>
              <a:latin typeface="Arial"/>
            </a:endParaRPr>
          </a:p>
        </p:txBody>
      </p:sp>
      <p:sp>
        <p:nvSpPr>
          <p:cNvPr id="919"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495AC36B-5F25-487A-950E-6F82276A3B53}"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685800" y="1143000"/>
            <a:ext cx="5486040" cy="3085920"/>
          </a:xfrm>
          <a:prstGeom prst="rect">
            <a:avLst/>
          </a:prstGeom>
          <a:ln w="0">
            <a:noFill/>
          </a:ln>
        </p:spPr>
      </p:sp>
      <p:sp>
        <p:nvSpPr>
          <p:cNvPr id="9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solution to the Intent Gap is to architect your agents with a Disambiguation Mindset. Your agent must be trained to recognize ambiguity and trigger a clarification loop before taking any action. We need to shift the agent's default behavior from assuming understanding to actively seeking confirmation. This is exactly what a good intern does: they ask clarifying questions before executing a task that could be destructive. The agent receives the request, analyzes it for ambiguity or high-stakes implications, and if detected, it asks precise questions. Questions like, "Do you want this action to apply to archived data as well?" or "Should I create a backup first?" This process prevents misunderstandings before they cause damage and builds user confidence. It creates an audit trail of intent, which is critical for compliance. But we can make this intent even more explicit and durable.</a:t>
            </a:r>
            <a:endParaRPr b="0" lang="de-DE" sz="2000" strike="noStrike" u="none">
              <a:solidFill>
                <a:srgbClr val="000000"/>
              </a:solidFill>
              <a:effectLst/>
              <a:uFillTx/>
              <a:latin typeface="Arial"/>
            </a:endParaRPr>
          </a:p>
        </p:txBody>
      </p:sp>
      <p:sp>
        <p:nvSpPr>
          <p:cNvPr id="922"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499588CF-0E97-4598-BACD-FAD7F1D31E35}"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685800" y="1143000"/>
            <a:ext cx="5486040" cy="3085920"/>
          </a:xfrm>
          <a:prstGeom prst="rect">
            <a:avLst/>
          </a:prstGeom>
          <a:ln w="0">
            <a:noFill/>
          </a:ln>
        </p:spPr>
      </p:sp>
      <p:sp>
        <p:nvSpPr>
          <p:cNvPr id="9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established that agents must ask clarifying questions. But how do we capture that clarified intent and make it durable? We transform the conversation into a living document called the Intent Artifact. This artifact is the blueprint for the agent's action. It separates the user's high-level goal from the precise execution details. Think of it as a contract. The agent is only authorized to operate within the boundaries defined by the Constraints and Failure Modes sections. This is critical for high-stakes agents. You need to explicitly define the Success Criteria and the Escalation Rules. This artifact becomes the single source of truth for what the agent is supposed to do. It’s a living requirement that evolves with the task, ensuring that the agent's execution remains aligned with the user's original, and now clarified, intent. This moves us from fuzzy requests to verifiable, auditable instructions. But how do we know if our agents are actually good at creating and adhering to these artifacts? We need to test them.</a:t>
            </a:r>
            <a:endParaRPr b="0" lang="de-DE" sz="2000" strike="noStrike" u="none">
              <a:solidFill>
                <a:srgbClr val="000000"/>
              </a:solidFill>
              <a:effectLst/>
              <a:uFillTx/>
              <a:latin typeface="Arial"/>
            </a:endParaRPr>
          </a:p>
        </p:txBody>
      </p:sp>
      <p:sp>
        <p:nvSpPr>
          <p:cNvPr id="925"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22B7FAA9-A61F-4730-B4C2-54514EDB48BE}"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685800" y="1143000"/>
            <a:ext cx="5486040" cy="3085920"/>
          </a:xfrm>
          <a:prstGeom prst="rect">
            <a:avLst/>
          </a:prstGeom>
          <a:ln w="0">
            <a:noFill/>
          </a:ln>
        </p:spPr>
      </p:sp>
      <p:sp>
        <p:nvSpPr>
          <p:cNvPr id="9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established that agents must ask clarifying questions. But how do we know if our agents are actually good at recognizing ambiguity and asking the right questions? We need to test them with robust evaluation harnesses. The goal here is not just to test for correct answers, but to test for correct questions. Your test suite must include intentionally ambiguous prompts where the expected behavior is a clarification loop, not an action. We must have a zero percent tolerance for safety violations. If an agent proceeds blindly on a high-stakes action, it fails the test, regardless of the outcome. We are measuring the Clarification Rate. This metric tells us how often the agent correctly identifies ambiguity and triggers a human-in-the-loop process. If you don't measure this, you can't trust your agent in production. Testing for ambiguity is the only way to ensure your agents are safe before they are deployed. And even after deployment, we need a final layer of safety.</a:t>
            </a:r>
            <a:endParaRPr b="0" lang="de-DE" sz="2000" strike="noStrike" u="none">
              <a:solidFill>
                <a:srgbClr val="000000"/>
              </a:solidFill>
              <a:effectLst/>
              <a:uFillTx/>
              <a:latin typeface="Arial"/>
            </a:endParaRPr>
          </a:p>
        </p:txBody>
      </p:sp>
      <p:sp>
        <p:nvSpPr>
          <p:cNvPr id="928"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4CCAAA7B-0193-4ABA-BA10-A57E414FBBEE}"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685800" y="1143000"/>
            <a:ext cx="5486040" cy="3085920"/>
          </a:xfrm>
          <a:prstGeom prst="rect">
            <a:avLst/>
          </a:prstGeom>
          <a:ln w="0">
            <a:noFill/>
          </a:ln>
        </p:spPr>
      </p:sp>
      <p:sp>
        <p:nvSpPr>
          <p:cNvPr id="9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final safety layer is radical transparency. For any high-stakes agent, the black box era is over. We must design agents to surface their interpretation and their plan before they execute. Friction is a feature when the stakes are high. The agent must show its reasoning and state its interpretation of the task back to the user. This is the moment of truth. The user sees exactly what the agent plans to do and the potential impact. We must match the level of human oversight to the risk. For irreversible actions like deleting data or sending money, explicit approval is required. For medium-risk, reversible actions, a review and edit step is sufficient. This confirmation protocol prevents catastrophic mistakes and builds user confidence. But technical safety is only half the battle. The biggest risk to agent adoption isn't a technical failure; it's an organizational one.</a:t>
            </a:r>
            <a:endParaRPr b="0" lang="de-DE" sz="2000" strike="noStrike" u="none">
              <a:solidFill>
                <a:srgbClr val="000000"/>
              </a:solidFill>
              <a:effectLst/>
              <a:uFillTx/>
              <a:latin typeface="Arial"/>
            </a:endParaRPr>
          </a:p>
        </p:txBody>
      </p:sp>
      <p:sp>
        <p:nvSpPr>
          <p:cNvPr id="931"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61DEDB8D-3259-470A-B4E0-577645949DE4}"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685800" y="1143000"/>
            <a:ext cx="5486040" cy="3085920"/>
          </a:xfrm>
          <a:prstGeom prst="rect">
            <a:avLst/>
          </a:prstGeom>
          <a:ln w="0">
            <a:noFill/>
          </a:ln>
        </p:spPr>
      </p:sp>
      <p:sp>
        <p:nvSpPr>
          <p:cNvPr id="9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covered the technical safety protocols, but we must now address the organizational safety protocols: the culture challenge. The biggest trap for enterprise AI is what we call fake legibility. This is when leadership demands perfect-looking AI dashboards and reports that give them a false sense of control, but actually stifle innovation. Over-governance kills the autonomous, trusted teams—your tiger teams—that are actually solving problems and driving value. Process suffocation kills innovation. Instead, we must use AI as a power pack to empower small, autonomous teams for faster coding, debugging, and problem-solving. We should measure teams by outcomes, not by adherence to AI-generated plans or perfect documentation. Let AI be the cheap historian that documents the work after the fact, not the dictator that mandates it from above. We need to protect the messy spaces where real work happens. And this cultural shift is essential when we look at how we buy AI solutions.</a:t>
            </a:r>
            <a:endParaRPr b="0" lang="de-DE" sz="2000" strike="noStrike" u="none">
              <a:solidFill>
                <a:srgbClr val="000000"/>
              </a:solidFill>
              <a:effectLst/>
              <a:uFillTx/>
              <a:latin typeface="Arial"/>
            </a:endParaRPr>
          </a:p>
        </p:txBody>
      </p:sp>
      <p:sp>
        <p:nvSpPr>
          <p:cNvPr id="934"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B12849F0-14EF-41FF-8FC4-3FF179F779A2}"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sldImg"/>
          </p:nvPr>
        </p:nvSpPr>
        <p:spPr>
          <a:xfrm>
            <a:off x="685800" y="1143000"/>
            <a:ext cx="5486040" cy="3085920"/>
          </a:xfrm>
          <a:prstGeom prst="rect">
            <a:avLst/>
          </a:prstGeom>
          <a:ln w="0">
            <a:noFill/>
          </a:ln>
        </p:spPr>
      </p:sp>
      <p:sp>
        <p:nvSpPr>
          <p:cNvPr id="9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procurement process is where the rubber meets the road, and it often reveals a disconnect between what vendors pitch and what enterprises actually need. When we talk to executives, they consistently prioritize trust and workflow over features. Eighty percent of executives say they are more likely to wait for an existing, trusted partner to add AI than gamble on a new startup, regardless of the startup's features. This means trust is the number one feature. They also demand deep workflow understanding. Most vendors don't understand how your internal approvals or data flows work, which is a non-starter. And finally, they need minimal tool disruption and clear data boundaries. If the tool doesn't plug into your existing systems or risks mixing your client data, it won't be used. This focus on trust, integration, and governance must inform your build strategy. Now that we know what to look for, let's examine the building blocks you need to implement these solutions.</a:t>
            </a:r>
            <a:endParaRPr b="0" lang="de-DE" sz="2000" strike="noStrike" u="none">
              <a:solidFill>
                <a:srgbClr val="000000"/>
              </a:solidFill>
              <a:effectLst/>
              <a:uFillTx/>
              <a:latin typeface="Arial"/>
            </a:endParaRPr>
          </a:p>
        </p:txBody>
      </p:sp>
      <p:sp>
        <p:nvSpPr>
          <p:cNvPr id="937" name="PlaceHolder 3"/>
          <p:cNvSpPr>
            <a:spLocks noGrp="1"/>
          </p:cNvSpPr>
          <p:nvPr>
            <p:ph type="sldNum" idx="2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879E62B4-7D5D-4FA9-96C6-4227EB6669B4}"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685800" y="1143000"/>
            <a:ext cx="5486040" cy="3085920"/>
          </a:xfrm>
          <a:prstGeom prst="rect">
            <a:avLst/>
          </a:prstGeom>
          <a:ln w="0">
            <a:noFill/>
          </a:ln>
        </p:spPr>
      </p:sp>
      <p:sp>
        <p:nvSpPr>
          <p:cNvPr id="9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discussed the architecture of reliable agents, but implementing those solutions requires the right infrastructure. You don't need to build these tools from scratch. Modern frameworks provide the necessary building blocks for success. LangChain and LlamaIndex are your orchestration layers. They are the glue that connects your models to your data and manages the complex, multi-step reasoning we've outlined. For observability, you need LangSmith. It provides the microscope to trace every step of your agent's execution and, critically, run your evaluation harnesses. And for deployment, use standardized development kits like Google's Gen AI SDK. The key takeaway here is simple: don't reinvent the wheel. Build on proven infrastructure so you can focus on the business logic and the safety protocols, not the plumbing. Now that we have the tools, let's look at the strategic plan for implementation.</a:t>
            </a:r>
            <a:endParaRPr b="0" lang="de-DE" sz="2000" strike="noStrike" u="none">
              <a:solidFill>
                <a:srgbClr val="000000"/>
              </a:solidFill>
              <a:effectLst/>
              <a:uFillTx/>
              <a:latin typeface="Arial"/>
            </a:endParaRPr>
          </a:p>
        </p:txBody>
      </p:sp>
      <p:sp>
        <p:nvSpPr>
          <p:cNvPr id="940" name="PlaceHolder 3"/>
          <p:cNvSpPr>
            <a:spLocks noGrp="1"/>
          </p:cNvSpPr>
          <p:nvPr>
            <p:ph type="sldNum" idx="2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2C56DECD-0CFA-44EB-8385-DEC1B5760A3A}"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sldImg"/>
          </p:nvPr>
        </p:nvSpPr>
        <p:spPr>
          <a:xfrm>
            <a:off x="685800" y="1143000"/>
            <a:ext cx="5486040" cy="3085920"/>
          </a:xfrm>
          <a:prstGeom prst="rect">
            <a:avLst/>
          </a:prstGeom>
          <a:ln w="0">
            <a:noFill/>
          </a:ln>
        </p:spPr>
      </p:sp>
      <p:sp>
        <p:nvSpPr>
          <p:cNvPr id="8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Today, we're tackling the two biggest barriers to scaling AI agents in your organization. First, we have the reliability challenge, which is all about eliminating those costly AI hallucinations. Second, we'll address the intent gap, which is the silent killer of agent performance when the AI misunderstands a fuzzy human request. We'll move quickly from problem to practical solution, giving you proven techniques you can implement immediately. And finally, we'll wrap up with a clear roadmap for organizational acceleration. This is your strategic playbook for 2026. Let's start with the problem that gets the most press: hallucinations.</a:t>
            </a:r>
            <a:endParaRPr b="0" lang="de-DE" sz="2000" strike="noStrike" u="none">
              <a:solidFill>
                <a:srgbClr val="000000"/>
              </a:solidFill>
              <a:effectLst/>
              <a:uFillTx/>
              <a:latin typeface="Arial"/>
            </a:endParaRPr>
          </a:p>
        </p:txBody>
      </p:sp>
      <p:sp>
        <p:nvSpPr>
          <p:cNvPr id="889"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00177B69-EB0D-4212-B053-31431D617B5E}"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685800" y="1143000"/>
            <a:ext cx="5486040" cy="3085920"/>
          </a:xfrm>
          <a:prstGeom prst="rect">
            <a:avLst/>
          </a:prstGeom>
          <a:ln w="0">
            <a:noFill/>
          </a:ln>
        </p:spPr>
      </p:sp>
      <p:sp>
        <p:nvSpPr>
          <p:cNvPr id="9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Now that we have the necessary tools, we need a strategic plan to deploy these concepts. Accelerating agent adoption requires a structured, phased approach that manages risk while progressively building capability. Phase One is the Foundation. You must establish your RAG infrastructure and select your base models immediately to ground your agents in facts. Phase Two is Verification. This is where you implement Chain of Verification and build your initial evaluation harness to test for reliability and consistency. Phase Three is Scaling. You deploy to pilot groups and implement the intent artifacts and transparency protocols we discussed earlier. Finally, Phase Four is Optimization. You analyze production data, refine your prompts, and deploy the LLM Council for your highest-value decisions. This phased approach is the strategic playbook for your organization.</a:t>
            </a:r>
            <a:endParaRPr b="0" lang="de-DE" sz="2000" strike="noStrike" u="none">
              <a:solidFill>
                <a:srgbClr val="000000"/>
              </a:solidFill>
              <a:effectLst/>
              <a:uFillTx/>
              <a:latin typeface="Arial"/>
            </a:endParaRPr>
          </a:p>
        </p:txBody>
      </p:sp>
      <p:sp>
        <p:nvSpPr>
          <p:cNvPr id="943" name="PlaceHolder 3"/>
          <p:cNvSpPr>
            <a:spLocks noGrp="1"/>
          </p:cNvSpPr>
          <p:nvPr>
            <p:ph type="sldNum" idx="2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BAAAF887-73F7-45B7-A98A-4C0EB187DA37}"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685800" y="1143000"/>
            <a:ext cx="5486040" cy="3085920"/>
          </a:xfrm>
          <a:prstGeom prst="rect">
            <a:avLst/>
          </a:prstGeom>
          <a:ln w="0">
            <a:noFill/>
          </a:ln>
        </p:spPr>
      </p:sp>
      <p:sp>
        <p:nvSpPr>
          <p:cNvPr id="9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de-DE" sz="1800" strike="noStrike" u="none">
              <a:solidFill>
                <a:srgbClr val="000000"/>
              </a:solidFill>
              <a:effectLst/>
              <a:uFillTx/>
              <a:latin typeface="Arial"/>
            </a:endParaRPr>
          </a:p>
        </p:txBody>
      </p:sp>
      <p:sp>
        <p:nvSpPr>
          <p:cNvPr id="946" name="PlaceHolder 3"/>
          <p:cNvSpPr>
            <a:spLocks noGrp="1"/>
          </p:cNvSpPr>
          <p:nvPr>
            <p:ph type="sldNum" idx="2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FBD3B92A-1767-424F-94B2-4C18E4AEEDAB}"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685800" y="1143000"/>
            <a:ext cx="5486040" cy="3085920"/>
          </a:xfrm>
          <a:prstGeom prst="rect">
            <a:avLst/>
          </a:prstGeom>
          <a:ln w="0">
            <a:noFill/>
          </a:ln>
        </p:spPr>
      </p:sp>
      <p:sp>
        <p:nvSpPr>
          <p:cNvPr id="9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covered the technical roadmap, but technology is only half the battle. Scaling across your organization is a change management challenge, not just a coding one. You need a structured approach to ensure agent adoption is successful and sustainable. First, establish a Center of Excellence to set standards and prevent fragmented, shadow IT agent development across the enterprise. Second, implement a robust governance framework that clearly defines security boundaries and ethical use cases before you deploy high-stakes agents. Finally, focus on change management; frame agents as augmentation tools that improve productivity, not as replacements for your people. This cultural shift is what truly accelerates adoption. Now let's look at how these strategies translate into real-world wins.</a:t>
            </a:r>
            <a:endParaRPr b="0" lang="de-DE" sz="2000" strike="noStrike" u="none">
              <a:solidFill>
                <a:srgbClr val="000000"/>
              </a:solidFill>
              <a:effectLst/>
              <a:uFillTx/>
              <a:latin typeface="Arial"/>
            </a:endParaRPr>
          </a:p>
        </p:txBody>
      </p:sp>
      <p:sp>
        <p:nvSpPr>
          <p:cNvPr id="949" name="PlaceHolder 3"/>
          <p:cNvSpPr>
            <a:spLocks noGrp="1"/>
          </p:cNvSpPr>
          <p:nvPr>
            <p:ph type="sldNum" idx="2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7607A8C0-3496-440A-B7A1-010FC19D6E8A}"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685800" y="1143000"/>
            <a:ext cx="5486040" cy="3085920"/>
          </a:xfrm>
          <a:prstGeom prst="rect">
            <a:avLst/>
          </a:prstGeom>
          <a:ln w="0">
            <a:noFill/>
          </a:ln>
        </p:spPr>
      </p:sp>
      <p:sp>
        <p:nvSpPr>
          <p:cNvPr id="95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These layered verification and intent-based strategies are not theoretical; they are delivering tangible results right now. In financial services, agents using RAG and Chain of Verification are reviewing compliance documents with higher accuracy and 90% faster than manual processes. Healthcare is seeing zero hallucination incidents in patient triage by rigorously applying RAG with medical databases and verification layers. And in DevOps, using Intent Artifacts and confirmation workflows has reduced deployment time from days to minutes with zero catastrophic failures. These success stories prove that our layered approach works across diverse, high-stakes domains. But as with any new technology, there are pitfalls we must avoid.</a:t>
            </a:r>
            <a:endParaRPr b="0" lang="de-DE" sz="2000" strike="noStrike" u="none">
              <a:solidFill>
                <a:srgbClr val="000000"/>
              </a:solidFill>
              <a:effectLst/>
              <a:uFillTx/>
              <a:latin typeface="Arial"/>
            </a:endParaRPr>
          </a:p>
        </p:txBody>
      </p:sp>
      <p:sp>
        <p:nvSpPr>
          <p:cNvPr id="952" name="PlaceHolder 3"/>
          <p:cNvSpPr>
            <a:spLocks noGrp="1"/>
          </p:cNvSpPr>
          <p:nvPr>
            <p:ph type="sldNum" idx="2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0867D140-CF5D-404A-994B-62062EF16E61}"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685800" y="1143000"/>
            <a:ext cx="5486040" cy="3085920"/>
          </a:xfrm>
          <a:prstGeom prst="rect">
            <a:avLst/>
          </a:prstGeom>
          <a:ln w="0">
            <a:noFill/>
          </a:ln>
        </p:spPr>
      </p:sp>
      <p:sp>
        <p:nvSpPr>
          <p:cNvPr id="95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As you move forward, be aware of the common mistakes that derail agent programs. The first is the "God Agent" trap: trying to build one massive agent to do everything. Instead, build specialized, narrow agents and orchestrate them together for better reliability and maintenance. Second, never "set and forget" an agent; you must implement tracing and require human approval for critical actions because things will go wrong. Finally, avoid prompt neglect. Treat your prompts as versioned code, managing them with frameworks and tests, not as static text that you forget about. Avoiding these three mistakes will keep your agent program on the path to success.</a:t>
            </a:r>
            <a:endParaRPr b="0" lang="de-DE" sz="2000" strike="noStrike" u="none">
              <a:solidFill>
                <a:srgbClr val="000000"/>
              </a:solidFill>
              <a:effectLst/>
              <a:uFillTx/>
              <a:latin typeface="Arial"/>
            </a:endParaRPr>
          </a:p>
        </p:txBody>
      </p:sp>
      <p:sp>
        <p:nvSpPr>
          <p:cNvPr id="955" name="PlaceHolder 3"/>
          <p:cNvSpPr>
            <a:spLocks noGrp="1"/>
          </p:cNvSpPr>
          <p:nvPr>
            <p:ph type="sldNum" idx="2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F2829CA5-5723-4D6B-8377-018388BC37C1}"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685800" y="1143000"/>
            <a:ext cx="5486040" cy="3085920"/>
          </a:xfrm>
          <a:prstGeom prst="rect">
            <a:avLst/>
          </a:prstGeom>
          <a:ln w="0">
            <a:noFill/>
          </a:ln>
        </p:spPr>
      </p:sp>
      <p:sp>
        <p:nvSpPr>
          <p:cNvPr id="95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just finished reviewing the common pitfalls, but let's take a moment for a reality check before we look ahead. It is crucial to normalize failure in this space. The data shows that AI projects fail at the same rate as any other complex enterprise IT initiative. This is not a sign of incompetence; it is the tuition we pay for learning a brand-new technology. You are operating in a domain where the core models are less than six months old and there is no established industry consensus on best practices. This is the Wild West, and failure is part of the process. So, stop measuring success by the absence of failure. Instead, measure it by the speed of learning and the ability to pivot. The real value right now comes from narrow, high-value use cases that integrate directly into existing workflows. Focus on solving one problem perfectly, not transforming the entire enterprise overnight. This realistic view empowers us to take calculated risks and move forward intelligently. Now that we have grounded our expectations, let's look at the future we are building.</a:t>
            </a:r>
            <a:endParaRPr b="0" lang="de-DE" sz="2000" strike="noStrike" u="none">
              <a:solidFill>
                <a:srgbClr val="000000"/>
              </a:solidFill>
              <a:effectLst/>
              <a:uFillTx/>
              <a:latin typeface="Arial"/>
            </a:endParaRPr>
          </a:p>
        </p:txBody>
      </p:sp>
      <p:sp>
        <p:nvSpPr>
          <p:cNvPr id="958" name="PlaceHolder 3"/>
          <p:cNvSpPr>
            <a:spLocks noGrp="1"/>
          </p:cNvSpPr>
          <p:nvPr>
            <p:ph type="sldNum" idx="2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4D6B526D-AF12-406D-8B72-948EECBE09C1}"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685800" y="1143000"/>
            <a:ext cx="5486040" cy="3085920"/>
          </a:xfrm>
          <a:prstGeom prst="rect">
            <a:avLst/>
          </a:prstGeom>
          <a:ln w="0">
            <a:noFill/>
          </a:ln>
        </p:spPr>
      </p:sp>
      <p:sp>
        <p:nvSpPr>
          <p:cNvPr id="96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European regulatory landscape is no longer a future concern; it is an immediate operational reality that demands your attention. We are not dealing with four separate regulations but rather a single, interconnected compliance ecosystem. The EU AI Act is the headline, but it builds directly on the foundations laid by GDPR, NIS2, and DORA. Ignoring this interconnectedness is a recipe for non-compliance and massive fines. The key takeaway here is that compliance is not a siloed legal function. It requires a coordinated effort across your legal, IT, security, and development teams. We must shift our focus from simply avoiding penalties to leveraging compliance as a competitive advantage and a trust enabler. Let's start by drilling down into the most impactful piece of legislation, the EU AI Act.</a:t>
            </a:r>
            <a:endParaRPr b="0" lang="de-DE" sz="2000" strike="noStrike" u="none">
              <a:solidFill>
                <a:srgbClr val="000000"/>
              </a:solidFill>
              <a:effectLst/>
              <a:uFillTx/>
              <a:latin typeface="Arial"/>
            </a:endParaRPr>
          </a:p>
        </p:txBody>
      </p:sp>
      <p:sp>
        <p:nvSpPr>
          <p:cNvPr id="961" name="PlaceHolder 3"/>
          <p:cNvSpPr>
            <a:spLocks noGrp="1"/>
          </p:cNvSpPr>
          <p:nvPr>
            <p:ph type="sldNum" idx="2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A165CFC3-F4C3-46C3-9A14-E883B735976F}"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685800" y="1143000"/>
            <a:ext cx="5486040" cy="3085920"/>
          </a:xfrm>
          <a:prstGeom prst="rect">
            <a:avLst/>
          </a:prstGeom>
          <a:ln w="0">
            <a:noFill/>
          </a:ln>
        </p:spPr>
      </p:sp>
      <p:sp>
        <p:nvSpPr>
          <p:cNvPr id="96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EU AI Act is defined by its risk-based classification system, which determines your compliance burden. You must first classify your AI system because the requirements scale dramatically based on the risk level. Prohibited systems, like social scoring, carry the highest penalties, up to six percent of global revenue. For high-risk systems, which include AI used in hiring or critical infrastructure, you face eight mandatory controls. These controls are non-negotiable and cover everything from robust risk management to ensuring your training data is representative and error-free. This is where the rubber meets the road. We need to implement these controls now, well ahead of the August 2026 deadline for high-risk systems. Now, let's see how this new framework integrates with the existing regulatory pillars.</a:t>
            </a:r>
            <a:endParaRPr b="0" lang="de-DE" sz="2000" strike="noStrike" u="none">
              <a:solidFill>
                <a:srgbClr val="000000"/>
              </a:solidFill>
              <a:effectLst/>
              <a:uFillTx/>
              <a:latin typeface="Arial"/>
            </a:endParaRPr>
          </a:p>
        </p:txBody>
      </p:sp>
      <p:sp>
        <p:nvSpPr>
          <p:cNvPr id="964" name="PlaceHolder 3"/>
          <p:cNvSpPr>
            <a:spLocks noGrp="1"/>
          </p:cNvSpPr>
          <p:nvPr>
            <p:ph type="sldNum" idx="3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59E6C5C5-2564-4FD2-A188-B1B3B8AF7B8C}"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685800" y="1143000"/>
            <a:ext cx="5486040" cy="3085920"/>
          </a:xfrm>
          <a:prstGeom prst="rect">
            <a:avLst/>
          </a:prstGeom>
          <a:ln w="0">
            <a:noFill/>
          </a:ln>
        </p:spPr>
      </p:sp>
      <p:sp>
        <p:nvSpPr>
          <p:cNvPr id="9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EU AI Act does not replace existing regulations; it layers on top of them, creating a complex web of obligations. GDPR is the foundation, requiring data minimization and a lawful basis for processing, which directly impacts how you train your AI agents. NIS2 mandates cybersecurity resilience and incident reporting for critical sectors, meaning your AI systems must be included in your cyber risk registers and testing. DORA focuses specifically on financial institutions, demanding ICT operational resilience and rigorous third-party oversight for any AI vendors you use. The critical point is the intersection: if your AI is high-risk and operates in a critical sector, you must satisfy the requirements of all three frameworks simultaneously. This integrated view is essential for building a truly compliant enterprise. We need a clear, phased approach to manage this complexity.</a:t>
            </a:r>
            <a:endParaRPr b="0" lang="de-DE" sz="2000" strike="noStrike" u="none">
              <a:solidFill>
                <a:srgbClr val="000000"/>
              </a:solidFill>
              <a:effectLst/>
              <a:uFillTx/>
              <a:latin typeface="Arial"/>
            </a:endParaRPr>
          </a:p>
        </p:txBody>
      </p:sp>
      <p:sp>
        <p:nvSpPr>
          <p:cNvPr id="967" name="PlaceHolder 3"/>
          <p:cNvSpPr>
            <a:spLocks noGrp="1"/>
          </p:cNvSpPr>
          <p:nvPr>
            <p:ph type="sldNum" idx="3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DBB9B0D3-0B60-4CAA-94AD-E92C1788B3B0}"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685800" y="1143000"/>
            <a:ext cx="5486040" cy="3085920"/>
          </a:xfrm>
          <a:prstGeom prst="rect">
            <a:avLst/>
          </a:prstGeom>
          <a:ln w="0">
            <a:noFill/>
          </a:ln>
        </p:spPr>
      </p:sp>
      <p:sp>
        <p:nvSpPr>
          <p:cNvPr id="96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Achieving full compliance is a structured, six-phase journey, not a single event. We start with Phase 1: Classification and Assessment, where you must accurately categorize your AI agents under the AI Act and determine the applicability of GDPR, NIS2, and DORA. This initial step dictates the entire scope of your project. Phase 3, Technical Implementation, is where the architectural solutions we discussed earlier—like robust data governance and human oversight—become mandatory controls. Finally, Phase 5, Testing and Monitoring, requires continuous adversarial testing and bias monitoring, ensuring your agents remain compliant over time. This roadmap provides the necessary structure to manage risk and build trust in your AI deployments. Now, let's look beyond compliance and discuss the future we are building.</a:t>
            </a:r>
            <a:endParaRPr b="0" lang="de-DE" sz="2000" strike="noStrike" u="none">
              <a:solidFill>
                <a:srgbClr val="000000"/>
              </a:solidFill>
              <a:effectLst/>
              <a:uFillTx/>
              <a:latin typeface="Arial"/>
            </a:endParaRPr>
          </a:p>
        </p:txBody>
      </p:sp>
      <p:sp>
        <p:nvSpPr>
          <p:cNvPr id="970" name="PlaceHolder 3"/>
          <p:cNvSpPr>
            <a:spLocks noGrp="1"/>
          </p:cNvSpPr>
          <p:nvPr>
            <p:ph type="sldNum" idx="3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823B6630-77B6-4149-A8A6-6E03F39CDDC3}"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3000"/>
            <a:ext cx="5486040" cy="3085920"/>
          </a:xfrm>
          <a:prstGeom prst="rect">
            <a:avLst/>
          </a:prstGeom>
          <a:ln w="0">
            <a:noFill/>
          </a:ln>
        </p:spPr>
      </p:sp>
      <p:sp>
        <p:nvSpPr>
          <p:cNvPr id="8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reliability challenge is real, and it's expensive. AI models are fundamentally designed to predict the next word, not to retrieve facts, which means they confidently state falsehoods as fact. This is the hidden cost of unreliable models. For an autonomous agent, this is catastrophic. When an agent executes a decision without human oversight, a hallucinated fact becomes a hallucinated action, and that has real-world consequences for your operations and your compliance. We need to architecturally prevent this from happening. So, how do we fix this fundamental architectural flaw?</a:t>
            </a:r>
            <a:endParaRPr b="0" lang="de-DE" sz="2000" strike="noStrike" u="none">
              <a:solidFill>
                <a:srgbClr val="000000"/>
              </a:solidFill>
              <a:effectLst/>
              <a:uFillTx/>
              <a:latin typeface="Arial"/>
            </a:endParaRPr>
          </a:p>
        </p:txBody>
      </p:sp>
      <p:sp>
        <p:nvSpPr>
          <p:cNvPr id="892"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DBB8C4B9-CD39-4BD1-AA7D-5E5EF995D71F}"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685800" y="1143000"/>
            <a:ext cx="5486040" cy="3085920"/>
          </a:xfrm>
          <a:prstGeom prst="rect">
            <a:avLst/>
          </a:prstGeom>
          <a:ln w="0">
            <a:noFill/>
          </a:ln>
        </p:spPr>
      </p:sp>
      <p:sp>
        <p:nvSpPr>
          <p:cNvPr id="9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established the compliance roadmap, but the challenge is that compliance is not globally uniform. The fundamental difference lies in the philosophical approaches of the EU and the US. The EU AI Act is precautionary and rights-focused, creating a comprehensive, binding framework with severe penalties. Conversely, the US approach is innovation-friendly and fragmented, relying on voluntary guidance and sector-specific enforcement. We can't afford to manage two separate compliance regimes. Our strategic solution is the Tiered Compliance Model. We adopt the stricter EU AI Act as our global baseline—Tier 1—because it future-proofs us against most global regulations. Then, we overlay specific US sectoral requirements—Tier 2—for finance, healthcare, and other regulated areas. This tiered approach minimizes redundancy, ensures we meet the highest global standard, and gives us a single, unified governance structure that supports our global operations. Now, let's look beyond compliance and discuss the future we are building.</a:t>
            </a:r>
            <a:endParaRPr b="0" lang="de-DE" sz="2000" strike="noStrike" u="none">
              <a:solidFill>
                <a:srgbClr val="000000"/>
              </a:solidFill>
              <a:effectLst/>
              <a:uFillTx/>
              <a:latin typeface="Arial"/>
            </a:endParaRPr>
          </a:p>
        </p:txBody>
      </p:sp>
      <p:sp>
        <p:nvSpPr>
          <p:cNvPr id="973" name="PlaceHolder 3"/>
          <p:cNvSpPr>
            <a:spLocks noGrp="1"/>
          </p:cNvSpPr>
          <p:nvPr>
            <p:ph type="sldNum" idx="3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9422E002-17C3-456C-BEC8-BF8FE015AB49}"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685800" y="1143000"/>
            <a:ext cx="5486040" cy="3085920"/>
          </a:xfrm>
          <a:prstGeom prst="rect">
            <a:avLst/>
          </a:prstGeom>
          <a:ln w="0">
            <a:noFill/>
          </a:ln>
        </p:spPr>
      </p:sp>
      <p:sp>
        <p:nvSpPr>
          <p:cNvPr id="97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covered the architectural solutions that eliminate risk, but let's look at the bigger picture. We are moving from a world of simple AI chat to a world of AI action. In the near term, 2026 is the year of the agent. You'll see RAG and verification chains become standard practice, moving agents from experimental to essential. By the medium term, we'll see true multi-agent orchestration, where agents hire and coordinate other agents to solve complex problems dynamically. The long-term vision is the autonomous organization, where humans set the strategy and agents handle the operational execution. This future is built on the secure, trustworthy foundations we discussed today. Now, let's focus on your immediate next steps.</a:t>
            </a:r>
            <a:endParaRPr b="0" lang="de-DE" sz="2000" strike="noStrike" u="none">
              <a:solidFill>
                <a:srgbClr val="000000"/>
              </a:solidFill>
              <a:effectLst/>
              <a:uFillTx/>
              <a:latin typeface="Arial"/>
            </a:endParaRPr>
          </a:p>
        </p:txBody>
      </p:sp>
      <p:sp>
        <p:nvSpPr>
          <p:cNvPr id="976" name="PlaceHolder 3"/>
          <p:cNvSpPr>
            <a:spLocks noGrp="1"/>
          </p:cNvSpPr>
          <p:nvPr>
            <p:ph type="sldNum" idx="3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7C0D1650-597E-4435-9190-DFC4F836548B}"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685800" y="1143000"/>
            <a:ext cx="5486040" cy="3085920"/>
          </a:xfrm>
          <a:prstGeom prst="rect">
            <a:avLst/>
          </a:prstGeom>
          <a:ln w="0">
            <a:noFill/>
          </a:ln>
        </p:spPr>
      </p:sp>
      <p:sp>
        <p:nvSpPr>
          <p:cNvPr id="97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This entire session boils down to three core challenges and three core solutions. You must eliminate unreliability with RAG and verification, close the intent gap with disambiguation and clarification, and build trust through transparency and monitoring. Your 30-day sprint starts now. In Week 1, audit your current systems and identify your highest-risk use cases. Weeks 2 and 3 are about building the secure foundation: implement RAG for one critical application and build a basic evaluation harness. By Week 4, you should deploy a pilot agent with full monitoring and start collecting feedback. Remember this mantra: start small, verify everything, and scale trust. Now, let's open the floor for discussion.</a:t>
            </a:r>
            <a:endParaRPr b="0" lang="de-DE" sz="2000" strike="noStrike" u="none">
              <a:solidFill>
                <a:srgbClr val="000000"/>
              </a:solidFill>
              <a:effectLst/>
              <a:uFillTx/>
              <a:latin typeface="Arial"/>
            </a:endParaRPr>
          </a:p>
        </p:txBody>
      </p:sp>
      <p:sp>
        <p:nvSpPr>
          <p:cNvPr id="979" name="PlaceHolder 3"/>
          <p:cNvSpPr>
            <a:spLocks noGrp="1"/>
          </p:cNvSpPr>
          <p:nvPr>
            <p:ph type="sldNum" idx="3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6D2FF78D-DD82-4246-BE00-26C875D13FF4}"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685800" y="1143000"/>
            <a:ext cx="5486040" cy="3085920"/>
          </a:xfrm>
          <a:prstGeom prst="rect">
            <a:avLst/>
          </a:prstGeom>
          <a:ln w="0">
            <a:noFill/>
          </a:ln>
        </p:spPr>
      </p:sp>
      <p:sp>
        <p:nvSpPr>
          <p:cNvPr id="98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de-DE" sz="1800" strike="noStrike" u="none">
              <a:solidFill>
                <a:srgbClr val="000000"/>
              </a:solidFill>
              <a:effectLst/>
              <a:uFillTx/>
              <a:latin typeface="Arial"/>
            </a:endParaRPr>
          </a:p>
        </p:txBody>
      </p:sp>
      <p:sp>
        <p:nvSpPr>
          <p:cNvPr id="982" name="PlaceHolder 3"/>
          <p:cNvSpPr>
            <a:spLocks noGrp="1"/>
          </p:cNvSpPr>
          <p:nvPr>
            <p:ph type="sldNum" idx="3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34D6B615-4260-4592-A2CD-C2A22E2351DB}"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685800" y="1143000"/>
            <a:ext cx="5486040" cy="3085920"/>
          </a:xfrm>
          <a:prstGeom prst="rect">
            <a:avLst/>
          </a:prstGeom>
          <a:ln w="0">
            <a:noFill/>
          </a:ln>
        </p:spPr>
      </p:sp>
      <p:sp>
        <p:nvSpPr>
          <p:cNvPr id="98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reached the final stage of our journey, and I hope you feel equipped to start building your own robust agent factory. Think back to that Factorio skill tree we discussed. We've unlocked the foundational technologies—RAG, Verification, Intent Disambiguation—and now it's time to put them to work. Your next step is not just to build an agent, but to build a reliable, trustworthy system that scales. Remember the three core solutions: ground your facts, make intent explicit, and design for transparency. This is how we move from theoretical possibility to real-world acceleration in 2026. We’ve provided a comprehensive playbook and templates to help you with your 30-day sprint. Now, let's open the floor. What challenges are you anticipating, and what questions do you have about starting your implementation?</a:t>
            </a:r>
            <a:endParaRPr b="0" lang="de-DE" sz="2000" strike="noStrike" u="none">
              <a:solidFill>
                <a:srgbClr val="000000"/>
              </a:solidFill>
              <a:effectLst/>
              <a:uFillTx/>
              <a:latin typeface="Arial"/>
            </a:endParaRPr>
          </a:p>
        </p:txBody>
      </p:sp>
      <p:sp>
        <p:nvSpPr>
          <p:cNvPr id="985"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CE92B2F4-59E1-4C3A-A01B-BF4874799C26}"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sldImg"/>
          </p:nvPr>
        </p:nvSpPr>
        <p:spPr>
          <a:xfrm>
            <a:off x="685800" y="1143000"/>
            <a:ext cx="5486040" cy="3085920"/>
          </a:xfrm>
          <a:prstGeom prst="rect">
            <a:avLst/>
          </a:prstGeom>
          <a:ln w="0">
            <a:noFill/>
          </a:ln>
        </p:spPr>
      </p:sp>
      <p:sp>
        <p:nvSpPr>
          <p:cNvPr id="8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most effective immediate solution is Retrieval-Augmented Generation, or RAG. RAG grounds the AI in facts by giving it an external source of truth—a verifiable "cheatsheet." Instead of guessing, the model is forced to retrieve relevant documents and use that context to construct an accurate response. This is why tools like NotebookLM and enterprise knowledge bases are so powerful. You are essentially eliminating the model's ability to invent information by forcing it to cite its sources. RAG is the essential first layer of defense against hallucinations. But we can't stop there; we need active verification.</a:t>
            </a:r>
            <a:endParaRPr b="0" lang="de-DE" sz="2000" strike="noStrike" u="none">
              <a:solidFill>
                <a:srgbClr val="000000"/>
              </a:solidFill>
              <a:effectLst/>
              <a:uFillTx/>
              <a:latin typeface="Arial"/>
            </a:endParaRPr>
          </a:p>
        </p:txBody>
      </p:sp>
      <p:sp>
        <p:nvSpPr>
          <p:cNvPr id="895"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D79719A3-0268-42F7-968E-CDC203E6F497}"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685800" y="1143000"/>
            <a:ext cx="5486040" cy="3085920"/>
          </a:xfrm>
          <a:prstGeom prst="rect">
            <a:avLst/>
          </a:prstGeom>
          <a:ln w="0">
            <a:noFill/>
          </a:ln>
        </p:spPr>
      </p:sp>
      <p:sp>
        <p:nvSpPr>
          <p:cNvPr id="8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Chain of Verification is the next critical layer. While RAG grounds the input, Chain of Verification actively validates the output. It operates on the principle of "trust, but verify." The system generates an initial response, extracts every factual claim within it, and then fact-checks each claim independently against reliable sources. Only after verification is the final, corrected answer regenerated. This is a crucial step because it catches errors even if the source material provided by RAG was flawed or misinterpreted. This multi-step validation process gives us a much higher degree of confidence in the agent's output. Next, we'll look at how we can use repetition to increase our certainty.</a:t>
            </a:r>
            <a:endParaRPr b="0" lang="de-DE" sz="2000" strike="noStrike" u="none">
              <a:solidFill>
                <a:srgbClr val="000000"/>
              </a:solidFill>
              <a:effectLst/>
              <a:uFillTx/>
              <a:latin typeface="Arial"/>
            </a:endParaRPr>
          </a:p>
        </p:txBody>
      </p:sp>
      <p:sp>
        <p:nvSpPr>
          <p:cNvPr id="898"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A62F5113-74F9-4871-9C17-522A0D1DB891}"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685800" y="1143000"/>
            <a:ext cx="5486040" cy="3085920"/>
          </a:xfrm>
          <a:prstGeom prst="rect">
            <a:avLst/>
          </a:prstGeom>
          <a:ln w="0">
            <a:noFill/>
          </a:ln>
        </p:spPr>
      </p:sp>
      <p:sp>
        <p:nvSpPr>
          <p:cNvPr id="9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We've established that RAG and verification chains improve factual accuracy, but we also need to validate the agent's reasoning process. Self-Consistency is a simple, powerful technique that treats repetition as a proxy for correctness. The core principle is that if the model produces the same answer multiple times, that answer is statistically more likely to be correct. To implement this, you run the same prompt three to five times and then look for the consensus answer. If the responses are consistent, your confidence in the result increases significantly. This is especially effective for complex, multi-step reasoning problems where a single run might introduce a logical error. The trade-off is increased latency and compute cost because you are calling the model multiple times. For high-stakes reasoning, however, that cost is absolutely worth the reliability gain. We are building reliability through redundancy. Now, let's reframe how we think about the very problem we are trying to solve.</a:t>
            </a:r>
            <a:endParaRPr b="0" lang="de-DE" sz="2000" strike="noStrike" u="none">
              <a:solidFill>
                <a:srgbClr val="000000"/>
              </a:solidFill>
              <a:effectLst/>
              <a:uFillTx/>
              <a:latin typeface="Arial"/>
            </a:endParaRPr>
          </a:p>
        </p:txBody>
      </p:sp>
      <p:sp>
        <p:nvSpPr>
          <p:cNvPr id="901"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CEA8CEE5-1917-46B0-B79E-BC5D0D9CA401}"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3000"/>
            <a:ext cx="5486040" cy="3085920"/>
          </a:xfrm>
          <a:prstGeom prst="rect">
            <a:avLst/>
          </a:prstGeom>
          <a:ln w="0">
            <a:noFill/>
          </a:ln>
        </p:spPr>
      </p:sp>
      <p:sp>
        <p:nvSpPr>
          <p:cNvPr id="9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It's time to reframe our perspective on hallucinations. We often treat them as a bug to be eliminated, but this is a flawed assumption. Hallucination is simply the generation of plausible but unverified outputs, and it is a necessary component of creativity and novel thought for both humans and AI. The problem isn't the hallucination itself; it's the lack of a validation mechanism. Human creativity works because we generate novel ideas—hallucinations—and then we validate them. We need to give our AI agents the same capability. The key insight here is that the bottleneck is not hallucination prevention; it is validation capability. Organizations that focus their investment on building robust validation chains, rather than trying to eliminate creativity, will build more effective and innovative AI systems. This allows us to select models based on their natural behavior, matching a creative model to a creative task, and then relying on our validation layers to manage the risk. This brings us to the ultimate validation mechanism: the LLM Council.</a:t>
            </a:r>
            <a:endParaRPr b="0" lang="de-DE" sz="2000" strike="noStrike" u="none">
              <a:solidFill>
                <a:srgbClr val="000000"/>
              </a:solidFill>
              <a:effectLst/>
              <a:uFillTx/>
              <a:latin typeface="Arial"/>
            </a:endParaRPr>
          </a:p>
        </p:txBody>
      </p:sp>
      <p:sp>
        <p:nvSpPr>
          <p:cNvPr id="904"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2B84648A-8B6B-4EFD-B57D-CD2881E84EE9}"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sldImg"/>
          </p:nvPr>
        </p:nvSpPr>
        <p:spPr>
          <a:xfrm>
            <a:off x="685800" y="1143000"/>
            <a:ext cx="5486040" cy="3085920"/>
          </a:xfrm>
          <a:prstGeom prst="rect">
            <a:avLst/>
          </a:prstGeom>
          <a:ln w="0">
            <a:noFill/>
          </a:ln>
        </p:spPr>
      </p:sp>
      <p:sp>
        <p:nvSpPr>
          <p:cNvPr id="9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To truly reduce single-model bias, we introduce the LLM Council approach, which is distributed intelligence in action. This pattern is about deploying multiple, diverse AI models to audit each other. Think of it as a panel of experts reviewing a critical decision. A primary model generates the initial response or decision. Then, secondary models—ideally from different families—independently evaluate that output. They cross-check the reasoning and flag potential errors. The final answer is either a consensus or a clear disagreement that requires human intervention. This diversity of perspective catches errors that a single model, no matter how good, would miss. This is the highest level of auditability and confidence for your most critical operations. This approach leverages the fact that different models have different behavioral profiles, which is a key concept we need to understand.</a:t>
            </a:r>
            <a:endParaRPr b="0" lang="de-DE" sz="2000" strike="noStrike" u="none">
              <a:solidFill>
                <a:srgbClr val="000000"/>
              </a:solidFill>
              <a:effectLst/>
              <a:uFillTx/>
              <a:latin typeface="Arial"/>
            </a:endParaRPr>
          </a:p>
        </p:txBody>
      </p:sp>
      <p:sp>
        <p:nvSpPr>
          <p:cNvPr id="907"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5F25BCB8-FF8D-4A14-83D0-5C73FB5807B0}"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685800" y="1143000"/>
            <a:ext cx="5486040" cy="3085920"/>
          </a:xfrm>
          <a:prstGeom prst="rect">
            <a:avLst/>
          </a:prstGeom>
          <a:ln w="0">
            <a:noFill/>
          </a:ln>
        </p:spPr>
      </p:sp>
      <p:sp>
        <p:nvSpPr>
          <p:cNvPr id="9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LLM Council approach is powerful because it leverages model behavioral diversity. We need to stop treating all models as interchangeable black boxes and start viewing them as specialized personalities. For example, a model like Gemini might be creatively unhinged, excellent for brainstorming and novel solutions, but prone to risk. ChatGPT might be methodically obsessed, great for structured tasks and analysis. And Claude might be overly conservative, perfect for safety-critical tasks and compliance. The strategic move is to use these different models as specialized personalities within your council patterns. You can create an extended council where you combine a creative model, a methodical model, and a conservative model to ensure balanced decision-making. Organizations that match model personalities to specific use case requirements will significantly outperform those relying on a single-model approach. Now that we have these four solutions, let's discuss how to combine them for maximum reliability.</a:t>
            </a:r>
            <a:endParaRPr b="0" lang="de-DE" sz="2000" strike="noStrike" u="none">
              <a:solidFill>
                <a:srgbClr val="000000"/>
              </a:solidFill>
              <a:effectLst/>
              <a:uFillTx/>
              <a:latin typeface="Arial"/>
            </a:endParaRPr>
          </a:p>
        </p:txBody>
      </p:sp>
      <p:sp>
        <p:nvSpPr>
          <p:cNvPr id="910"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mn-lt"/>
                <a:ea typeface="+mn-ea"/>
              </a:defRPr>
            </a:lvl1pPr>
          </a:lstStyle>
          <a:p>
            <a:pPr indent="0" algn="r" defTabSz="914400">
              <a:lnSpc>
                <a:spcPct val="100000"/>
              </a:lnSpc>
              <a:buNone/>
            </a:pPr>
            <a:fld id="{20793E96-80BE-4704-B4AA-EF220122E53D}" type="slidenum">
              <a:rPr b="0" lang="en-US" sz="1200" strike="noStrike" u="none">
                <a:solidFill>
                  <a:schemeClr val="dk1"/>
                </a:solidFill>
                <a:effectLst/>
                <a:uFillTx/>
                <a:latin typeface="+mn-lt"/>
                <a:ea typeface="+mn-ea"/>
              </a:rPr>
              <a:t>&lt;Foliennummer&gt;</a:t>
            </a:fld>
            <a:endParaRPr b="0" lang="de-DE"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de-DE" sz="1800" strike="noStrike" u="none">
                <a:solidFill>
                  <a:schemeClr val="dk1"/>
                </a:solidFill>
                <a:effectLst/>
                <a:uFillTx/>
                <a:latin typeface="Calibri"/>
              </a:rPr>
              <a:t>Format des Titeltextes durch Klicken bearbeiten</a:t>
            </a:r>
            <a:endParaRPr b="0" lang="de-DE" sz="1800" strike="noStrike" u="none">
              <a:solidFill>
                <a:schemeClr val="dk1"/>
              </a:solidFill>
              <a:effectLst/>
              <a:uFillTx/>
              <a:latin typeface="Calibri"/>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de-DE" sz="3200" strike="noStrike" u="none">
                <a:solidFill>
                  <a:schemeClr val="dk1"/>
                </a:solidFill>
                <a:effectLst/>
                <a:uFillTx/>
                <a:latin typeface="Calibri"/>
              </a:rPr>
              <a:t>Format des Gliederungstextes durch Klicken bearbeiten</a:t>
            </a:r>
            <a:endParaRPr b="0" lang="de-DE" sz="3200" strike="noStrike" u="none">
              <a:solidFill>
                <a:schemeClr val="dk1"/>
              </a:solidFill>
              <a:effectLst/>
              <a:uFillTx/>
              <a:latin typeface="Calibri"/>
            </a:endParaRPr>
          </a:p>
          <a:p>
            <a:pPr lvl="1" marL="864000" indent="-324000">
              <a:spcBef>
                <a:spcPts val="1134"/>
              </a:spcBef>
              <a:buClr>
                <a:srgbClr val="000000"/>
              </a:buClr>
              <a:buSzPct val="75000"/>
              <a:buFont typeface="Symbol" charset="2"/>
              <a:buChar char=""/>
            </a:pPr>
            <a:r>
              <a:rPr b="0" lang="de-DE" sz="2400" strike="noStrike" u="none">
                <a:solidFill>
                  <a:schemeClr val="dk1"/>
                </a:solidFill>
                <a:effectLst/>
                <a:uFillTx/>
                <a:latin typeface="Calibri"/>
              </a:rPr>
              <a:t>Zweite Gliederungsebene</a:t>
            </a:r>
            <a:endParaRPr b="0" lang="de-DE" sz="2400" strike="noStrike" u="none">
              <a:solidFill>
                <a:schemeClr val="dk1"/>
              </a:solidFill>
              <a:effectLst/>
              <a:uFillTx/>
              <a:latin typeface="Calibri"/>
            </a:endParaRPr>
          </a:p>
          <a:p>
            <a:pPr lvl="2" marL="1296000" indent="-288000">
              <a:spcBef>
                <a:spcPts val="850"/>
              </a:spcBef>
              <a:buClr>
                <a:srgbClr val="000000"/>
              </a:buClr>
              <a:buSzPct val="45000"/>
              <a:buFont typeface="Wingdings" charset="2"/>
              <a:buChar char=""/>
            </a:pPr>
            <a:r>
              <a:rPr b="0" lang="de-DE" sz="2000" strike="noStrike" u="none">
                <a:solidFill>
                  <a:schemeClr val="dk1"/>
                </a:solidFill>
                <a:effectLst/>
                <a:uFillTx/>
                <a:latin typeface="Calibri"/>
              </a:rPr>
              <a:t>Dritte Gliederungsebene</a:t>
            </a:r>
            <a:endParaRPr b="0" lang="de-DE" sz="2000" strike="noStrike" u="none">
              <a:solidFill>
                <a:schemeClr val="dk1"/>
              </a:solidFill>
              <a:effectLst/>
              <a:uFillTx/>
              <a:latin typeface="Calibri"/>
            </a:endParaRPr>
          </a:p>
          <a:p>
            <a:pPr lvl="3" marL="1728000" indent="-216000">
              <a:spcBef>
                <a:spcPts val="567"/>
              </a:spcBef>
              <a:buClr>
                <a:srgbClr val="000000"/>
              </a:buClr>
              <a:buSzPct val="75000"/>
              <a:buFont typeface="Symbol" charset="2"/>
              <a:buChar char=""/>
            </a:pPr>
            <a:r>
              <a:rPr b="0" lang="de-DE" sz="2000" strike="noStrike" u="none">
                <a:solidFill>
                  <a:schemeClr val="dk1"/>
                </a:solidFill>
                <a:effectLst/>
                <a:uFillTx/>
                <a:latin typeface="Calibri"/>
              </a:rPr>
              <a:t>Vierte Gliederungsebene</a:t>
            </a:r>
            <a:endParaRPr b="0" lang="de-DE" sz="2000" strike="noStrike" u="none">
              <a:solidFill>
                <a:schemeClr val="dk1"/>
              </a:solidFill>
              <a:effectLst/>
              <a:uFillTx/>
              <a:latin typeface="Calibri"/>
            </a:endParaRPr>
          </a:p>
          <a:p>
            <a:pPr lvl="4" marL="2160000" indent="-216000">
              <a:spcBef>
                <a:spcPts val="283"/>
              </a:spcBef>
              <a:buClr>
                <a:srgbClr val="000000"/>
              </a:buClr>
              <a:buSzPct val="45000"/>
              <a:buFont typeface="Wingdings" charset="2"/>
              <a:buChar char=""/>
            </a:pPr>
            <a:r>
              <a:rPr b="0" lang="de-DE" sz="2000" strike="noStrike" u="none">
                <a:solidFill>
                  <a:schemeClr val="dk1"/>
                </a:solidFill>
                <a:effectLst/>
                <a:uFillTx/>
                <a:latin typeface="Calibri"/>
              </a:rPr>
              <a:t>Fünfte Gliederungsebene</a:t>
            </a:r>
            <a:endParaRPr b="0" lang="de-DE" sz="2000" strike="noStrike" u="none">
              <a:solidFill>
                <a:schemeClr val="dk1"/>
              </a:solidFill>
              <a:effectLst/>
              <a:uFillTx/>
              <a:latin typeface="Calibri"/>
            </a:endParaRPr>
          </a:p>
          <a:p>
            <a:pPr lvl="5" marL="2592000" indent="-216000">
              <a:spcBef>
                <a:spcPts val="283"/>
              </a:spcBef>
              <a:buClr>
                <a:srgbClr val="000000"/>
              </a:buClr>
              <a:buSzPct val="45000"/>
              <a:buFont typeface="Wingdings" charset="2"/>
              <a:buChar char=""/>
            </a:pPr>
            <a:r>
              <a:rPr b="0" lang="de-DE" sz="2000" strike="noStrike" u="none">
                <a:solidFill>
                  <a:schemeClr val="dk1"/>
                </a:solidFill>
                <a:effectLst/>
                <a:uFillTx/>
                <a:latin typeface="Calibri"/>
              </a:rPr>
              <a:t>Sechste Gliederungsebene</a:t>
            </a:r>
            <a:endParaRPr b="0" lang="de-DE" sz="2000" strike="noStrike" u="none">
              <a:solidFill>
                <a:schemeClr val="dk1"/>
              </a:solidFill>
              <a:effectLst/>
              <a:uFillTx/>
              <a:latin typeface="Calibri"/>
            </a:endParaRPr>
          </a:p>
          <a:p>
            <a:pPr lvl="6" marL="3024000" indent="-216000">
              <a:spcBef>
                <a:spcPts val="283"/>
              </a:spcBef>
              <a:buClr>
                <a:srgbClr val="000000"/>
              </a:buClr>
              <a:buSzPct val="45000"/>
              <a:buFont typeface="Wingdings" charset="2"/>
              <a:buChar char=""/>
            </a:pPr>
            <a:r>
              <a:rPr b="0" lang="de-DE" sz="2000" strike="noStrike" u="none">
                <a:solidFill>
                  <a:schemeClr val="dk1"/>
                </a:solidFill>
                <a:effectLst/>
                <a:uFillTx/>
                <a:latin typeface="Calibri"/>
              </a:rPr>
              <a:t>Siebte Gliederungsebene</a:t>
            </a:r>
            <a:endParaRPr b="0" lang="de-DE" sz="2000" strike="noStrike" u="non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 name="Image 0" descr="preencoded.png"/>
          <p:cNvPicPr/>
          <p:nvPr/>
        </p:nvPicPr>
        <p:blipFill>
          <a:blip r:embed="rId1"/>
          <a:stretch/>
        </p:blipFill>
        <p:spPr>
          <a:xfrm>
            <a:off x="0" y="0"/>
            <a:ext cx="9143640" cy="5143320"/>
          </a:xfrm>
          <a:prstGeom prst="rect">
            <a:avLst/>
          </a:prstGeom>
          <a:noFill/>
          <a:ln w="0">
            <a:noFill/>
          </a:ln>
        </p:spPr>
      </p:pic>
      <p:pic>
        <p:nvPicPr>
          <p:cNvPr id="9" name="Image 1" descr="preencoded.png"/>
          <p:cNvPicPr/>
          <p:nvPr/>
        </p:nvPicPr>
        <p:blipFill>
          <a:blip r:embed="rId2">
            <a:alphaModFix amt="40000"/>
          </a:blip>
          <a:stretch/>
        </p:blipFill>
        <p:spPr>
          <a:xfrm>
            <a:off x="0" y="0"/>
            <a:ext cx="9143640" cy="5143320"/>
          </a:xfrm>
          <a:prstGeom prst="rect">
            <a:avLst/>
          </a:prstGeom>
          <a:noFill/>
          <a:ln w="0">
            <a:noFill/>
          </a:ln>
        </p:spPr>
      </p:pic>
      <p:sp>
        <p:nvSpPr>
          <p:cNvPr id="10" name="Text 0"/>
          <p:cNvSpPr/>
          <p:nvPr/>
        </p:nvSpPr>
        <p:spPr>
          <a:xfrm>
            <a:off x="571680" y="942840"/>
            <a:ext cx="6428880" cy="749520"/>
          </a:xfrm>
          <a:prstGeom prst="rect">
            <a:avLst/>
          </a:prstGeom>
          <a:noFill/>
          <a:ln w="0">
            <a:noFill/>
          </a:ln>
        </p:spPr>
        <p:style>
          <a:lnRef idx="0"/>
          <a:fillRef idx="0"/>
          <a:effectRef idx="0"/>
          <a:fontRef idx="minor"/>
        </p:style>
        <p:txBody>
          <a:bodyPr lIns="0" rIns="0" tIns="0" bIns="0" anchor="t">
            <a:spAutoFit/>
          </a:bodyPr>
          <a:p>
            <a:pPr defTabSz="914400">
              <a:lnSpc>
                <a:spcPts val="5899"/>
              </a:lnSpc>
              <a:tabLst>
                <a:tab algn="l" pos="0"/>
              </a:tabLst>
            </a:pPr>
            <a:r>
              <a:rPr b="1" lang="en-US" sz="4970" spc="-3" strike="noStrike" u="none">
                <a:solidFill>
                  <a:srgbClr val="ffffff"/>
                </a:solidFill>
                <a:effectLst/>
                <a:uFillTx/>
                <a:latin typeface="Calibri"/>
              </a:rPr>
              <a:t>AI Agents Training</a:t>
            </a:r>
            <a:endParaRPr b="0" lang="de-DE" sz="4970" strike="noStrike" u="none">
              <a:solidFill>
                <a:srgbClr val="000000"/>
              </a:solidFill>
              <a:effectLst/>
              <a:uFillTx/>
              <a:latin typeface="Arial"/>
            </a:endParaRPr>
          </a:p>
        </p:txBody>
      </p:sp>
      <p:sp>
        <p:nvSpPr>
          <p:cNvPr id="11" name="Text 1"/>
          <p:cNvSpPr/>
          <p:nvPr/>
        </p:nvSpPr>
        <p:spPr>
          <a:xfrm>
            <a:off x="571680" y="2594520"/>
            <a:ext cx="4174200" cy="356040"/>
          </a:xfrm>
          <a:prstGeom prst="rect">
            <a:avLst/>
          </a:prstGeom>
          <a:noFill/>
          <a:ln w="0">
            <a:noFill/>
          </a:ln>
        </p:spPr>
        <p:style>
          <a:lnRef idx="0"/>
          <a:fillRef idx="0"/>
          <a:effectRef idx="0"/>
          <a:fontRef idx="minor"/>
        </p:style>
        <p:txBody>
          <a:bodyPr wrap="none" lIns="0" rIns="0" tIns="0" bIns="0" anchor="t">
            <a:spAutoFit/>
          </a:bodyPr>
          <a:p>
            <a:pPr defTabSz="914400">
              <a:lnSpc>
                <a:spcPts val="2801"/>
              </a:lnSpc>
              <a:tabLst>
                <a:tab algn="l" pos="0"/>
              </a:tabLst>
            </a:pPr>
            <a:r>
              <a:rPr b="0" lang="en-US" sz="2260" strike="noStrike" u="none">
                <a:solidFill>
                  <a:srgbClr val="8b5cf6"/>
                </a:solidFill>
                <a:effectLst/>
                <a:uFillTx/>
                <a:latin typeface="Calibri"/>
              </a:rPr>
              <a:t>Accelerating Agent Use in 2026</a:t>
            </a:r>
            <a:endParaRPr b="0" lang="de-DE" sz="2260" strike="noStrike" u="none">
              <a:solidFill>
                <a:srgbClr val="000000"/>
              </a:solidFill>
              <a:effectLst/>
              <a:uFillTx/>
              <a:latin typeface="Arial"/>
            </a:endParaRPr>
          </a:p>
        </p:txBody>
      </p:sp>
      <p:sp>
        <p:nvSpPr>
          <p:cNvPr id="12" name="Text 2"/>
          <p:cNvSpPr/>
          <p:nvPr/>
        </p:nvSpPr>
        <p:spPr>
          <a:xfrm>
            <a:off x="571680" y="3289320"/>
            <a:ext cx="4285800" cy="254520"/>
          </a:xfrm>
          <a:prstGeom prst="rect">
            <a:avLst/>
          </a:prstGeom>
          <a:noFill/>
          <a:ln w="0">
            <a:noFill/>
          </a:ln>
        </p:spPr>
        <p:style>
          <a:lnRef idx="0"/>
          <a:fillRef idx="0"/>
          <a:effectRef idx="0"/>
          <a:fontRef idx="minor"/>
        </p:style>
        <p:txBody>
          <a:bodyPr lIns="169920" rIns="0" tIns="0" bIns="0" anchor="t">
            <a:spAutoFit/>
          </a:bodyPr>
          <a:p>
            <a:pPr defTabSz="914400">
              <a:lnSpc>
                <a:spcPts val="2001"/>
              </a:lnSpc>
              <a:tabLst>
                <a:tab algn="l" pos="0"/>
              </a:tabLst>
            </a:pPr>
            <a:r>
              <a:rPr b="0" lang="en-US" sz="1270" strike="noStrike" u="none">
                <a:solidFill>
                  <a:srgbClr val="cbd5e1">
                    <a:alpha val="80000"/>
                  </a:srgbClr>
                </a:solidFill>
                <a:effectLst/>
                <a:uFillTx/>
                <a:latin typeface="Calibri"/>
              </a:rPr>
              <a:t>Building Reliable, Trustworthy, and Effective AI Agents</a:t>
            </a:r>
            <a:endParaRPr b="0" lang="de-DE" sz="127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 0" descr="preencoded.png"/>
          <p:cNvPicPr/>
          <p:nvPr/>
        </p:nvPicPr>
        <p:blipFill>
          <a:blip r:embed="rId1"/>
          <a:stretch/>
        </p:blipFill>
        <p:spPr>
          <a:xfrm>
            <a:off x="0" y="0"/>
            <a:ext cx="9143640" cy="5374080"/>
          </a:xfrm>
          <a:prstGeom prst="rect">
            <a:avLst/>
          </a:prstGeom>
          <a:noFill/>
          <a:ln w="0">
            <a:noFill/>
          </a:ln>
        </p:spPr>
      </p:pic>
      <p:sp>
        <p:nvSpPr>
          <p:cNvPr id="182" name="Shape 0"/>
          <p:cNvSpPr/>
          <p:nvPr/>
        </p:nvSpPr>
        <p:spPr>
          <a:xfrm>
            <a:off x="571680" y="57168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183" name="Shape 1"/>
          <p:cNvSpPr/>
          <p:nvPr/>
        </p:nvSpPr>
        <p:spPr>
          <a:xfrm>
            <a:off x="571680" y="57168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184" name="Text 2"/>
          <p:cNvSpPr/>
          <p:nvPr/>
        </p:nvSpPr>
        <p:spPr>
          <a:xfrm>
            <a:off x="571680" y="785880"/>
            <a:ext cx="378900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Integrated Approach</a:t>
            </a:r>
            <a:endParaRPr b="0" lang="de-DE" sz="2860" strike="noStrike" u="none">
              <a:solidFill>
                <a:srgbClr val="000000"/>
              </a:solidFill>
              <a:effectLst/>
              <a:uFillTx/>
              <a:latin typeface="Arial"/>
            </a:endParaRPr>
          </a:p>
        </p:txBody>
      </p:sp>
      <p:sp>
        <p:nvSpPr>
          <p:cNvPr id="185" name="Text 3"/>
          <p:cNvSpPr/>
          <p:nvPr/>
        </p:nvSpPr>
        <p:spPr>
          <a:xfrm>
            <a:off x="571680" y="1297440"/>
            <a:ext cx="291456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Layered Verification Strategy</a:t>
            </a:r>
            <a:endParaRPr b="0" lang="de-DE" sz="1700" strike="noStrike" u="none">
              <a:solidFill>
                <a:srgbClr val="000000"/>
              </a:solidFill>
              <a:effectLst/>
              <a:uFillTx/>
              <a:latin typeface="Arial"/>
            </a:endParaRPr>
          </a:p>
        </p:txBody>
      </p:sp>
      <p:sp>
        <p:nvSpPr>
          <p:cNvPr id="186" name="Shape 4"/>
          <p:cNvSpPr/>
          <p:nvPr/>
        </p:nvSpPr>
        <p:spPr>
          <a:xfrm>
            <a:off x="571680" y="4194000"/>
            <a:ext cx="3857400" cy="680040"/>
          </a:xfrm>
          <a:prstGeom prst="rect">
            <a:avLst/>
          </a:prstGeom>
          <a:solidFill>
            <a:srgbClr val="ffffff">
              <a:alpha val="3000"/>
            </a:srgbClr>
          </a:solidFill>
          <a:ln w="18288">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87" name="Text 5"/>
          <p:cNvSpPr/>
          <p:nvPr/>
        </p:nvSpPr>
        <p:spPr>
          <a:xfrm>
            <a:off x="228600" y="440316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01</a:t>
            </a:r>
            <a:endParaRPr b="0" lang="de-DE" sz="1200" strike="noStrike" u="none">
              <a:solidFill>
                <a:srgbClr val="000000"/>
              </a:solidFill>
              <a:effectLst/>
              <a:uFillTx/>
              <a:latin typeface="Arial"/>
            </a:endParaRPr>
          </a:p>
        </p:txBody>
      </p:sp>
      <p:sp>
        <p:nvSpPr>
          <p:cNvPr id="188" name="Text 6"/>
          <p:cNvSpPr/>
          <p:nvPr/>
        </p:nvSpPr>
        <p:spPr>
          <a:xfrm>
            <a:off x="671400" y="4294080"/>
            <a:ext cx="127080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Foundation: RAG</a:t>
            </a:r>
            <a:endParaRPr b="0" lang="de-DE" sz="1200" strike="noStrike" u="none">
              <a:solidFill>
                <a:srgbClr val="000000"/>
              </a:solidFill>
              <a:effectLst/>
              <a:uFillTx/>
              <a:latin typeface="Arial"/>
            </a:endParaRPr>
          </a:p>
        </p:txBody>
      </p:sp>
      <p:sp>
        <p:nvSpPr>
          <p:cNvPr id="189" name="Text 7"/>
          <p:cNvSpPr/>
          <p:nvPr/>
        </p:nvSpPr>
        <p:spPr>
          <a:xfrm>
            <a:off x="671400" y="4570920"/>
            <a:ext cx="21297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Grounds responses in verified sources</a:t>
            </a:r>
            <a:endParaRPr b="0" lang="de-DE" sz="939" strike="noStrike" u="none">
              <a:solidFill>
                <a:srgbClr val="000000"/>
              </a:solidFill>
              <a:effectLst/>
              <a:uFillTx/>
              <a:latin typeface="Arial"/>
            </a:endParaRPr>
          </a:p>
        </p:txBody>
      </p:sp>
      <p:sp>
        <p:nvSpPr>
          <p:cNvPr id="190" name="Shape 8"/>
          <p:cNvSpPr/>
          <p:nvPr/>
        </p:nvSpPr>
        <p:spPr>
          <a:xfrm>
            <a:off x="571680" y="3427920"/>
            <a:ext cx="3857400" cy="680040"/>
          </a:xfrm>
          <a:prstGeom prst="rect">
            <a:avLst/>
          </a:prstGeom>
          <a:solidFill>
            <a:srgbClr val="ffffff">
              <a:alpha val="3000"/>
            </a:srgbClr>
          </a:solidFill>
          <a:ln w="18288">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91" name="Text 9"/>
          <p:cNvSpPr/>
          <p:nvPr/>
        </p:nvSpPr>
        <p:spPr>
          <a:xfrm>
            <a:off x="228600" y="363672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02</a:t>
            </a:r>
            <a:endParaRPr b="0" lang="de-DE" sz="1200" strike="noStrike" u="none">
              <a:solidFill>
                <a:srgbClr val="000000"/>
              </a:solidFill>
              <a:effectLst/>
              <a:uFillTx/>
              <a:latin typeface="Arial"/>
            </a:endParaRPr>
          </a:p>
        </p:txBody>
      </p:sp>
      <p:sp>
        <p:nvSpPr>
          <p:cNvPr id="192" name="Text 10"/>
          <p:cNvSpPr/>
          <p:nvPr/>
        </p:nvSpPr>
        <p:spPr>
          <a:xfrm>
            <a:off x="671400" y="3528000"/>
            <a:ext cx="14043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Verification: Chain</a:t>
            </a:r>
            <a:endParaRPr b="0" lang="de-DE" sz="1200" strike="noStrike" u="none">
              <a:solidFill>
                <a:srgbClr val="000000"/>
              </a:solidFill>
              <a:effectLst/>
              <a:uFillTx/>
              <a:latin typeface="Arial"/>
            </a:endParaRPr>
          </a:p>
        </p:txBody>
      </p:sp>
      <p:sp>
        <p:nvSpPr>
          <p:cNvPr id="193" name="Text 11"/>
          <p:cNvSpPr/>
          <p:nvPr/>
        </p:nvSpPr>
        <p:spPr>
          <a:xfrm>
            <a:off x="671400" y="3804840"/>
            <a:ext cx="17420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Validates specific factual claims</a:t>
            </a:r>
            <a:endParaRPr b="0" lang="de-DE" sz="939" strike="noStrike" u="none">
              <a:solidFill>
                <a:srgbClr val="000000"/>
              </a:solidFill>
              <a:effectLst/>
              <a:uFillTx/>
              <a:latin typeface="Arial"/>
            </a:endParaRPr>
          </a:p>
        </p:txBody>
      </p:sp>
      <p:sp>
        <p:nvSpPr>
          <p:cNvPr id="194" name="Shape 12"/>
          <p:cNvSpPr/>
          <p:nvPr/>
        </p:nvSpPr>
        <p:spPr>
          <a:xfrm>
            <a:off x="571680" y="2661840"/>
            <a:ext cx="3857400" cy="680040"/>
          </a:xfrm>
          <a:prstGeom prst="rect">
            <a:avLst/>
          </a:prstGeom>
          <a:solidFill>
            <a:srgbClr val="ffffff">
              <a:alpha val="3000"/>
            </a:srgbClr>
          </a:solidFill>
          <a:ln w="18288">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95" name="Text 13"/>
          <p:cNvSpPr/>
          <p:nvPr/>
        </p:nvSpPr>
        <p:spPr>
          <a:xfrm>
            <a:off x="228600" y="287064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03</a:t>
            </a:r>
            <a:endParaRPr b="0" lang="de-DE" sz="1200" strike="noStrike" u="none">
              <a:solidFill>
                <a:srgbClr val="000000"/>
              </a:solidFill>
              <a:effectLst/>
              <a:uFillTx/>
              <a:latin typeface="Arial"/>
            </a:endParaRPr>
          </a:p>
        </p:txBody>
      </p:sp>
      <p:sp>
        <p:nvSpPr>
          <p:cNvPr id="196" name="Text 14"/>
          <p:cNvSpPr/>
          <p:nvPr/>
        </p:nvSpPr>
        <p:spPr>
          <a:xfrm>
            <a:off x="671400" y="2761920"/>
            <a:ext cx="178344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Consistency: Self-Check</a:t>
            </a:r>
            <a:endParaRPr b="0" lang="de-DE" sz="1200" strike="noStrike" u="none">
              <a:solidFill>
                <a:srgbClr val="000000"/>
              </a:solidFill>
              <a:effectLst/>
              <a:uFillTx/>
              <a:latin typeface="Arial"/>
            </a:endParaRPr>
          </a:p>
        </p:txBody>
      </p:sp>
      <p:sp>
        <p:nvSpPr>
          <p:cNvPr id="197" name="Text 15"/>
          <p:cNvSpPr/>
          <p:nvPr/>
        </p:nvSpPr>
        <p:spPr>
          <a:xfrm>
            <a:off x="671400" y="3038400"/>
            <a:ext cx="22168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Checks reasoning stability via repetition</a:t>
            </a:r>
            <a:endParaRPr b="0" lang="de-DE" sz="939" strike="noStrike" u="none">
              <a:solidFill>
                <a:srgbClr val="000000"/>
              </a:solidFill>
              <a:effectLst/>
              <a:uFillTx/>
              <a:latin typeface="Arial"/>
            </a:endParaRPr>
          </a:p>
        </p:txBody>
      </p:sp>
      <p:sp>
        <p:nvSpPr>
          <p:cNvPr id="198" name="Shape 16"/>
          <p:cNvSpPr/>
          <p:nvPr/>
        </p:nvSpPr>
        <p:spPr>
          <a:xfrm>
            <a:off x="571680" y="1895400"/>
            <a:ext cx="3857400" cy="680040"/>
          </a:xfrm>
          <a:prstGeom prst="rect">
            <a:avLst/>
          </a:prstGeom>
          <a:solidFill>
            <a:srgbClr val="ffffff">
              <a:alpha val="3000"/>
            </a:srgbClr>
          </a:solidFill>
          <a:ln w="18288">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99" name="Text 17"/>
          <p:cNvSpPr/>
          <p:nvPr/>
        </p:nvSpPr>
        <p:spPr>
          <a:xfrm>
            <a:off x="228600" y="210456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04</a:t>
            </a:r>
            <a:endParaRPr b="0" lang="de-DE" sz="1200" strike="noStrike" u="none">
              <a:solidFill>
                <a:srgbClr val="000000"/>
              </a:solidFill>
              <a:effectLst/>
              <a:uFillTx/>
              <a:latin typeface="Arial"/>
            </a:endParaRPr>
          </a:p>
        </p:txBody>
      </p:sp>
      <p:sp>
        <p:nvSpPr>
          <p:cNvPr id="200" name="Text 18"/>
          <p:cNvSpPr/>
          <p:nvPr/>
        </p:nvSpPr>
        <p:spPr>
          <a:xfrm>
            <a:off x="671400" y="1995480"/>
            <a:ext cx="141660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Audit: LLM Council</a:t>
            </a:r>
            <a:endParaRPr b="0" lang="de-DE" sz="1200" strike="noStrike" u="none">
              <a:solidFill>
                <a:srgbClr val="000000"/>
              </a:solidFill>
              <a:effectLst/>
              <a:uFillTx/>
              <a:latin typeface="Arial"/>
            </a:endParaRPr>
          </a:p>
        </p:txBody>
      </p:sp>
      <p:sp>
        <p:nvSpPr>
          <p:cNvPr id="201" name="Text 19"/>
          <p:cNvSpPr/>
          <p:nvPr/>
        </p:nvSpPr>
        <p:spPr>
          <a:xfrm>
            <a:off x="671400" y="2272320"/>
            <a:ext cx="20491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Independent multi-model evaluation</a:t>
            </a:r>
            <a:endParaRPr b="0" lang="de-DE" sz="939" strike="noStrike" u="none">
              <a:solidFill>
                <a:srgbClr val="000000"/>
              </a:solidFill>
              <a:effectLst/>
              <a:uFillTx/>
              <a:latin typeface="Arial"/>
            </a:endParaRPr>
          </a:p>
        </p:txBody>
      </p:sp>
      <p:sp>
        <p:nvSpPr>
          <p:cNvPr id="202" name="Text 20"/>
          <p:cNvSpPr/>
          <p:nvPr/>
        </p:nvSpPr>
        <p:spPr>
          <a:xfrm>
            <a:off x="4714920" y="1895400"/>
            <a:ext cx="19357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Implementation Example</a:t>
            </a:r>
            <a:endParaRPr b="0" lang="de-DE" sz="1200" strike="noStrike" u="none">
              <a:solidFill>
                <a:srgbClr val="000000"/>
              </a:solidFill>
              <a:effectLst/>
              <a:uFillTx/>
              <a:latin typeface="Arial"/>
            </a:endParaRPr>
          </a:p>
        </p:txBody>
      </p:sp>
      <p:sp>
        <p:nvSpPr>
          <p:cNvPr id="203" name="Text 21"/>
          <p:cNvSpPr/>
          <p:nvPr/>
        </p:nvSpPr>
        <p:spPr>
          <a:xfrm>
            <a:off x="4714920" y="2215440"/>
            <a:ext cx="3857400" cy="957960"/>
          </a:xfrm>
          <a:prstGeom prst="rect">
            <a:avLst/>
          </a:prstGeom>
          <a:noFill/>
          <a:ln w="0">
            <a:noFill/>
          </a:ln>
        </p:spPr>
        <p:style>
          <a:lnRef idx="0"/>
          <a:fillRef idx="0"/>
          <a:effectRef idx="0"/>
          <a:fontRef idx="minor"/>
        </p:style>
        <p:txBody>
          <a:bodyPr lIns="0" rIns="0" tIns="0" bIns="0" anchor="t">
            <a:spAutoFit/>
          </a:bodyPr>
          <a:p>
            <a:r>
              <a:rPr b="1" lang="en-US" sz="980" strike="noStrike" u="none">
                <a:solidFill>
                  <a:srgbClr val="cbd5e1"/>
                </a:solidFill>
                <a:effectLst/>
                <a:uFillTx/>
                <a:latin typeface="Calibri"/>
              </a:rPr>
              <a:t>Financial Advisory Agent:</a:t>
            </a:r>
            <a:endParaRPr b="0" lang="de-DE" sz="980" strike="noStrike" u="none">
              <a:solidFill>
                <a:srgbClr val="000000"/>
              </a:solidFill>
              <a:effectLst/>
              <a:uFillTx/>
              <a:latin typeface="Arial"/>
            </a:endParaRPr>
          </a:p>
          <a:p>
            <a:endParaRPr b="0" lang="de-DE" sz="1050" strike="noStrike" u="none">
              <a:solidFill>
                <a:srgbClr val="000000"/>
              </a:solidFill>
              <a:effectLst/>
              <a:uFillTx/>
              <a:latin typeface="Arial"/>
            </a:endParaRPr>
          </a:p>
          <a:p>
            <a:pPr defTabSz="914400">
              <a:lnSpc>
                <a:spcPts val="1701"/>
              </a:lnSpc>
              <a:tabLst>
                <a:tab algn="l" pos="0"/>
              </a:tabLst>
            </a:pPr>
            <a:r>
              <a:rPr b="0" lang="en-US" sz="1050" strike="noStrike" u="none">
                <a:solidFill>
                  <a:srgbClr val="cbd5e1"/>
                </a:solidFill>
                <a:effectLst/>
                <a:uFillTx/>
                <a:latin typeface="Calibri"/>
              </a:rPr>
              <a:t> RAG retrieves market data </a:t>
            </a:r>
            <a:r>
              <a:rPr b="1" lang="en-US" sz="980" strike="noStrike" u="none">
                <a:solidFill>
                  <a:srgbClr val="3b82f6"/>
                </a:solidFill>
                <a:effectLst/>
                <a:uFillTx/>
                <a:latin typeface="Calibri"/>
              </a:rPr>
              <a:t>→</a:t>
            </a:r>
            <a:r>
              <a:rPr b="0" lang="en-US" sz="1050" strike="noStrike" u="none">
                <a:solidFill>
                  <a:srgbClr val="cbd5e1"/>
                </a:solidFill>
                <a:effectLst/>
                <a:uFillTx/>
                <a:latin typeface="Calibri"/>
              </a:rPr>
              <a:t> Chain of Verification confirms claims </a:t>
            </a:r>
            <a:r>
              <a:rPr b="1" lang="en-US" sz="980" strike="noStrike" u="none">
                <a:solidFill>
                  <a:srgbClr val="3b82f6"/>
                </a:solidFill>
                <a:effectLst/>
                <a:uFillTx/>
                <a:latin typeface="Calibri"/>
              </a:rPr>
              <a:t>→</a:t>
            </a:r>
            <a:r>
              <a:rPr b="0" lang="en-US" sz="1050" strike="noStrike" u="none">
                <a:solidFill>
                  <a:srgbClr val="cbd5e1"/>
                </a:solidFill>
                <a:effectLst/>
                <a:uFillTx/>
                <a:latin typeface="Calibri"/>
              </a:rPr>
              <a:t> Self-Consistency validates logic </a:t>
            </a:r>
            <a:r>
              <a:rPr b="1" lang="en-US" sz="980" strike="noStrike" u="none">
                <a:solidFill>
                  <a:srgbClr val="3b82f6"/>
                </a:solidFill>
                <a:effectLst/>
                <a:uFillTx/>
                <a:latin typeface="Calibri"/>
              </a:rPr>
              <a:t>→</a:t>
            </a:r>
            <a:r>
              <a:rPr b="0" lang="en-US" sz="1050" strike="noStrike" u="none">
                <a:solidFill>
                  <a:srgbClr val="cbd5e1"/>
                </a:solidFill>
                <a:effectLst/>
                <a:uFillTx/>
                <a:latin typeface="Calibri"/>
              </a:rPr>
              <a:t> LLM Council reviews recommendation.</a:t>
            </a:r>
            <a:endParaRPr b="0" lang="de-DE" sz="1050" strike="noStrike" u="none">
              <a:solidFill>
                <a:srgbClr val="000000"/>
              </a:solidFill>
              <a:effectLst/>
              <a:uFillTx/>
              <a:latin typeface="Arial"/>
            </a:endParaRPr>
          </a:p>
        </p:txBody>
      </p:sp>
      <p:sp>
        <p:nvSpPr>
          <p:cNvPr id="204" name="Text 22"/>
          <p:cNvSpPr/>
          <p:nvPr/>
        </p:nvSpPr>
        <p:spPr>
          <a:xfrm>
            <a:off x="4714920" y="3486960"/>
            <a:ext cx="13561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Strategic Benefits</a:t>
            </a:r>
            <a:endParaRPr b="0" lang="de-DE" sz="1200" strike="noStrike" u="none">
              <a:solidFill>
                <a:srgbClr val="000000"/>
              </a:solidFill>
              <a:effectLst/>
              <a:uFillTx/>
              <a:latin typeface="Arial"/>
            </a:endParaRPr>
          </a:p>
        </p:txBody>
      </p:sp>
      <p:sp>
        <p:nvSpPr>
          <p:cNvPr id="205" name="Text 23"/>
          <p:cNvSpPr/>
          <p:nvPr/>
        </p:nvSpPr>
        <p:spPr>
          <a:xfrm>
            <a:off x="4714920" y="3806640"/>
            <a:ext cx="1058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3b82f6"/>
                </a:solidFill>
                <a:effectLst/>
                <a:uFillTx/>
                <a:latin typeface="Calibri"/>
              </a:rPr>
              <a:t>→</a:t>
            </a:r>
            <a:endParaRPr b="0" lang="de-DE" sz="980" strike="noStrike" u="none">
              <a:solidFill>
                <a:srgbClr val="000000"/>
              </a:solidFill>
              <a:effectLst/>
              <a:uFillTx/>
              <a:latin typeface="Arial"/>
            </a:endParaRPr>
          </a:p>
        </p:txBody>
      </p:sp>
      <p:sp>
        <p:nvSpPr>
          <p:cNvPr id="206" name="Text 24"/>
          <p:cNvSpPr/>
          <p:nvPr/>
        </p:nvSpPr>
        <p:spPr>
          <a:xfrm>
            <a:off x="4857840" y="3806640"/>
            <a:ext cx="32436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Catches errors at multiple stages (Defense in Depth)</a:t>
            </a:r>
            <a:endParaRPr b="0" lang="de-DE" sz="1050" strike="noStrike" u="none">
              <a:solidFill>
                <a:srgbClr val="000000"/>
              </a:solidFill>
              <a:effectLst/>
              <a:uFillTx/>
              <a:latin typeface="Arial"/>
            </a:endParaRPr>
          </a:p>
        </p:txBody>
      </p:sp>
      <p:sp>
        <p:nvSpPr>
          <p:cNvPr id="207" name="Text 25"/>
          <p:cNvSpPr/>
          <p:nvPr/>
        </p:nvSpPr>
        <p:spPr>
          <a:xfrm>
            <a:off x="4714920" y="4072680"/>
            <a:ext cx="1058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3b82f6"/>
                </a:solidFill>
                <a:effectLst/>
                <a:uFillTx/>
                <a:latin typeface="Calibri"/>
              </a:rPr>
              <a:t>→</a:t>
            </a:r>
            <a:endParaRPr b="0" lang="de-DE" sz="980" strike="noStrike" u="none">
              <a:solidFill>
                <a:srgbClr val="000000"/>
              </a:solidFill>
              <a:effectLst/>
              <a:uFillTx/>
              <a:latin typeface="Arial"/>
            </a:endParaRPr>
          </a:p>
        </p:txBody>
      </p:sp>
      <p:sp>
        <p:nvSpPr>
          <p:cNvPr id="208" name="Text 26"/>
          <p:cNvSpPr/>
          <p:nvPr/>
        </p:nvSpPr>
        <p:spPr>
          <a:xfrm>
            <a:off x="4857840" y="4072680"/>
            <a:ext cx="19872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Scales with decision importance</a:t>
            </a:r>
            <a:endParaRPr b="0" lang="de-DE" sz="1050" strike="noStrike" u="none">
              <a:solidFill>
                <a:srgbClr val="000000"/>
              </a:solidFill>
              <a:effectLst/>
              <a:uFillTx/>
              <a:latin typeface="Arial"/>
            </a:endParaRPr>
          </a:p>
        </p:txBody>
      </p:sp>
      <p:sp>
        <p:nvSpPr>
          <p:cNvPr id="209" name="Text 27"/>
          <p:cNvSpPr/>
          <p:nvPr/>
        </p:nvSpPr>
        <p:spPr>
          <a:xfrm>
            <a:off x="4714920" y="4338720"/>
            <a:ext cx="1058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3b82f6"/>
                </a:solidFill>
                <a:effectLst/>
                <a:uFillTx/>
                <a:latin typeface="Calibri"/>
              </a:rPr>
              <a:t>→</a:t>
            </a:r>
            <a:endParaRPr b="0" lang="de-DE" sz="980" strike="noStrike" u="none">
              <a:solidFill>
                <a:srgbClr val="000000"/>
              </a:solidFill>
              <a:effectLst/>
              <a:uFillTx/>
              <a:latin typeface="Arial"/>
            </a:endParaRPr>
          </a:p>
        </p:txBody>
      </p:sp>
      <p:sp>
        <p:nvSpPr>
          <p:cNvPr id="210" name="Text 28"/>
          <p:cNvSpPr/>
          <p:nvPr/>
        </p:nvSpPr>
        <p:spPr>
          <a:xfrm>
            <a:off x="4857840" y="4338720"/>
            <a:ext cx="24645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Maintains transparency and auditability</a:t>
            </a:r>
            <a:endParaRPr b="0" lang="de-DE" sz="10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Image 0" descr="preencoded.png"/>
          <p:cNvPicPr/>
          <p:nvPr/>
        </p:nvPicPr>
        <p:blipFill>
          <a:blip r:embed="rId1"/>
          <a:stretch/>
        </p:blipFill>
        <p:spPr>
          <a:xfrm>
            <a:off x="0" y="0"/>
            <a:ext cx="9143640" cy="5364360"/>
          </a:xfrm>
          <a:prstGeom prst="rect">
            <a:avLst/>
          </a:prstGeom>
          <a:noFill/>
          <a:ln w="0">
            <a:noFill/>
          </a:ln>
        </p:spPr>
      </p:pic>
      <p:sp>
        <p:nvSpPr>
          <p:cNvPr id="212" name="Shape 0"/>
          <p:cNvSpPr/>
          <p:nvPr/>
        </p:nvSpPr>
        <p:spPr>
          <a:xfrm>
            <a:off x="435600" y="293040"/>
            <a:ext cx="82720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13" name="Shape 1"/>
          <p:cNvSpPr/>
          <p:nvPr/>
        </p:nvSpPr>
        <p:spPr>
          <a:xfrm>
            <a:off x="435600" y="293040"/>
            <a:ext cx="82720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214" name="Text 2"/>
          <p:cNvSpPr/>
          <p:nvPr/>
        </p:nvSpPr>
        <p:spPr>
          <a:xfrm>
            <a:off x="435600" y="435600"/>
            <a:ext cx="323676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Agent Logic Patterns</a:t>
            </a:r>
            <a:endParaRPr b="0" lang="de-DE" sz="2430" strike="noStrike" u="none">
              <a:solidFill>
                <a:srgbClr val="000000"/>
              </a:solidFill>
              <a:effectLst/>
              <a:uFillTx/>
              <a:latin typeface="Arial"/>
            </a:endParaRPr>
          </a:p>
        </p:txBody>
      </p:sp>
      <p:sp>
        <p:nvSpPr>
          <p:cNvPr id="215" name="Text 3"/>
          <p:cNvSpPr/>
          <p:nvPr/>
        </p:nvSpPr>
        <p:spPr>
          <a:xfrm>
            <a:off x="435600" y="814320"/>
            <a:ext cx="387216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From Cognitive Offload to Validation Chains</a:t>
            </a:r>
            <a:endParaRPr b="0" lang="de-DE" sz="1490" strike="noStrike" u="none">
              <a:solidFill>
                <a:srgbClr val="000000"/>
              </a:solidFill>
              <a:effectLst/>
              <a:uFillTx/>
              <a:latin typeface="Arial"/>
            </a:endParaRPr>
          </a:p>
        </p:txBody>
      </p:sp>
      <p:sp>
        <p:nvSpPr>
          <p:cNvPr id="216" name="Text 4"/>
          <p:cNvSpPr/>
          <p:nvPr/>
        </p:nvSpPr>
        <p:spPr>
          <a:xfrm>
            <a:off x="578520" y="1202040"/>
            <a:ext cx="1232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1. Cognitive Offload</a:t>
            </a:r>
            <a:endParaRPr b="0" lang="de-DE" sz="980" strike="noStrike" u="none">
              <a:solidFill>
                <a:srgbClr val="000000"/>
              </a:solidFill>
              <a:effectLst/>
              <a:uFillTx/>
              <a:latin typeface="Arial"/>
            </a:endParaRPr>
          </a:p>
        </p:txBody>
      </p:sp>
      <p:sp>
        <p:nvSpPr>
          <p:cNvPr id="217" name="Text 5"/>
          <p:cNvSpPr/>
          <p:nvPr/>
        </p:nvSpPr>
        <p:spPr>
          <a:xfrm>
            <a:off x="578520" y="1439640"/>
            <a:ext cx="266976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0" lang="en-US" sz="839" strike="noStrike" u="none">
                <a:solidFill>
                  <a:srgbClr val="cbd5e1"/>
                </a:solidFill>
                <a:effectLst/>
                <a:uFillTx/>
                <a:latin typeface="Calibri"/>
              </a:rPr>
              <a:t> Humans transition from </a:t>
            </a:r>
            <a:r>
              <a:rPr b="1" lang="en-US" sz="790" strike="noStrike" u="none">
                <a:solidFill>
                  <a:srgbClr val="f59e0b"/>
                </a:solidFill>
                <a:effectLst/>
                <a:uFillTx/>
                <a:latin typeface="Calibri"/>
              </a:rPr>
              <a:t>doers</a:t>
            </a:r>
            <a:r>
              <a:rPr b="0" lang="en-US" sz="839" strike="noStrike" u="none">
                <a:solidFill>
                  <a:srgbClr val="cbd5e1"/>
                </a:solidFill>
                <a:effectLst/>
                <a:uFillTx/>
                <a:latin typeface="Calibri"/>
              </a:rPr>
              <a:t> to </a:t>
            </a:r>
            <a:r>
              <a:rPr b="1" lang="en-US" sz="790" strike="noStrike" u="none">
                <a:solidFill>
                  <a:srgbClr val="f59e0b"/>
                </a:solidFill>
                <a:effectLst/>
                <a:uFillTx/>
                <a:latin typeface="Calibri"/>
              </a:rPr>
              <a:t>supervisors</a:t>
            </a:r>
            <a:endParaRPr b="0" lang="de-DE" sz="790" strike="noStrike" u="none">
              <a:solidFill>
                <a:srgbClr val="000000"/>
              </a:solidFill>
              <a:effectLst/>
              <a:uFillTx/>
              <a:latin typeface="Arial"/>
            </a:endParaRPr>
          </a:p>
        </p:txBody>
      </p:sp>
      <p:sp>
        <p:nvSpPr>
          <p:cNvPr id="218" name="Text 6"/>
          <p:cNvSpPr/>
          <p:nvPr/>
        </p:nvSpPr>
        <p:spPr>
          <a:xfrm>
            <a:off x="578520" y="162792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AI handles routine tasks; humans focus on high-order decisions</a:t>
            </a:r>
            <a:endParaRPr b="0" lang="de-DE" sz="839" strike="noStrike" u="none">
              <a:solidFill>
                <a:srgbClr val="000000"/>
              </a:solidFill>
              <a:effectLst/>
              <a:uFillTx/>
              <a:latin typeface="Arial"/>
            </a:endParaRPr>
          </a:p>
        </p:txBody>
      </p:sp>
      <p:sp>
        <p:nvSpPr>
          <p:cNvPr id="219" name="Text 7"/>
          <p:cNvSpPr/>
          <p:nvPr/>
        </p:nvSpPr>
        <p:spPr>
          <a:xfrm>
            <a:off x="578520" y="1976760"/>
            <a:ext cx="27082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AI writes code; human reviews and approves</a:t>
            </a:r>
            <a:endParaRPr b="0" lang="de-DE" sz="839" strike="noStrike" u="none">
              <a:solidFill>
                <a:srgbClr val="000000"/>
              </a:solidFill>
              <a:effectLst/>
              <a:uFillTx/>
              <a:latin typeface="Arial"/>
            </a:endParaRPr>
          </a:p>
        </p:txBody>
      </p:sp>
      <p:sp>
        <p:nvSpPr>
          <p:cNvPr id="220" name="Text 8"/>
          <p:cNvSpPr/>
          <p:nvPr/>
        </p:nvSpPr>
        <p:spPr>
          <a:xfrm>
            <a:off x="4786200" y="1202040"/>
            <a:ext cx="1070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2. Spillover Effect</a:t>
            </a:r>
            <a:endParaRPr b="0" lang="de-DE" sz="980" strike="noStrike" u="none">
              <a:solidFill>
                <a:srgbClr val="000000"/>
              </a:solidFill>
              <a:effectLst/>
              <a:uFillTx/>
              <a:latin typeface="Arial"/>
            </a:endParaRPr>
          </a:p>
        </p:txBody>
      </p:sp>
      <p:sp>
        <p:nvSpPr>
          <p:cNvPr id="221" name="Text 9"/>
          <p:cNvSpPr/>
          <p:nvPr/>
        </p:nvSpPr>
        <p:spPr>
          <a:xfrm>
            <a:off x="4786200" y="1439640"/>
            <a:ext cx="392148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0" lang="en-US" sz="839" strike="noStrike" u="none">
                <a:solidFill>
                  <a:srgbClr val="cbd5e1"/>
                </a:solidFill>
                <a:effectLst/>
                <a:uFillTx/>
                <a:latin typeface="Calibri"/>
              </a:rPr>
              <a:t> Tools designed for specific purposes evolve into </a:t>
            </a:r>
            <a:r>
              <a:rPr b="1" lang="en-US" sz="790" strike="noStrike" u="none">
                <a:solidFill>
                  <a:srgbClr val="f59e0b"/>
                </a:solidFill>
                <a:effectLst/>
                <a:uFillTx/>
                <a:latin typeface="Calibri"/>
              </a:rPr>
              <a:t>general-purpose</a:t>
            </a:r>
            <a:r>
              <a:rPr b="0" lang="en-US" sz="839" strike="noStrike" u="none">
                <a:solidFill>
                  <a:srgbClr val="cbd5e1"/>
                </a:solidFill>
                <a:effectLst/>
                <a:uFillTx/>
                <a:latin typeface="Calibri"/>
              </a:rPr>
              <a:t> tools</a:t>
            </a:r>
            <a:endParaRPr b="0" lang="de-DE" sz="839" strike="noStrike" u="none">
              <a:solidFill>
                <a:srgbClr val="000000"/>
              </a:solidFill>
              <a:effectLst/>
              <a:uFillTx/>
              <a:latin typeface="Arial"/>
            </a:endParaRPr>
          </a:p>
        </p:txBody>
      </p:sp>
      <p:sp>
        <p:nvSpPr>
          <p:cNvPr id="222" name="Text 10"/>
          <p:cNvSpPr/>
          <p:nvPr/>
        </p:nvSpPr>
        <p:spPr>
          <a:xfrm>
            <a:off x="4786200" y="1788120"/>
            <a:ext cx="279000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Broader applicability beyond original scope</a:t>
            </a:r>
            <a:endParaRPr b="0" lang="de-DE" sz="839" strike="noStrike" u="none">
              <a:solidFill>
                <a:srgbClr val="000000"/>
              </a:solidFill>
              <a:effectLst/>
              <a:uFillTx/>
              <a:latin typeface="Arial"/>
            </a:endParaRPr>
          </a:p>
        </p:txBody>
      </p:sp>
      <p:sp>
        <p:nvSpPr>
          <p:cNvPr id="223" name="Text 11"/>
          <p:cNvSpPr/>
          <p:nvPr/>
        </p:nvSpPr>
        <p:spPr>
          <a:xfrm>
            <a:off x="4786200" y="1976760"/>
            <a:ext cx="34462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AI coding tools → research tools → general problem-solving</a:t>
            </a:r>
            <a:endParaRPr b="0" lang="de-DE" sz="839" strike="noStrike" u="none">
              <a:solidFill>
                <a:srgbClr val="000000"/>
              </a:solidFill>
              <a:effectLst/>
              <a:uFillTx/>
              <a:latin typeface="Arial"/>
            </a:endParaRPr>
          </a:p>
        </p:txBody>
      </p:sp>
      <p:sp>
        <p:nvSpPr>
          <p:cNvPr id="224" name="Text 12"/>
          <p:cNvSpPr/>
          <p:nvPr/>
        </p:nvSpPr>
        <p:spPr>
          <a:xfrm>
            <a:off x="578520" y="2422440"/>
            <a:ext cx="12290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3. Validation Chains</a:t>
            </a:r>
            <a:endParaRPr b="0" lang="de-DE" sz="980" strike="noStrike" u="none">
              <a:solidFill>
                <a:srgbClr val="000000"/>
              </a:solidFill>
              <a:effectLst/>
              <a:uFillTx/>
              <a:latin typeface="Arial"/>
            </a:endParaRPr>
          </a:p>
        </p:txBody>
      </p:sp>
      <p:sp>
        <p:nvSpPr>
          <p:cNvPr id="225" name="Text 13"/>
          <p:cNvSpPr/>
          <p:nvPr/>
        </p:nvSpPr>
        <p:spPr>
          <a:xfrm>
            <a:off x="578520" y="2660040"/>
            <a:ext cx="302616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1" lang="en-US" sz="790" strike="noStrike" u="none">
                <a:solidFill>
                  <a:srgbClr val="f59e0b"/>
                </a:solidFill>
                <a:effectLst/>
                <a:uFillTx/>
                <a:latin typeface="Calibri"/>
              </a:rPr>
              <a:t>AI validates AI</a:t>
            </a:r>
            <a:r>
              <a:rPr b="0" lang="en-US" sz="839" strike="noStrike" u="none">
                <a:solidFill>
                  <a:srgbClr val="cbd5e1"/>
                </a:solidFill>
                <a:effectLst/>
                <a:uFillTx/>
                <a:latin typeface="Calibri"/>
              </a:rPr>
              <a:t> output; humans validate AI validators</a:t>
            </a:r>
            <a:endParaRPr b="0" lang="de-DE" sz="839" strike="noStrike" u="none">
              <a:solidFill>
                <a:srgbClr val="000000"/>
              </a:solidFill>
              <a:effectLst/>
              <a:uFillTx/>
              <a:latin typeface="Arial"/>
            </a:endParaRPr>
          </a:p>
        </p:txBody>
      </p:sp>
      <p:sp>
        <p:nvSpPr>
          <p:cNvPr id="226" name="Text 14"/>
          <p:cNvSpPr/>
          <p:nvPr/>
        </p:nvSpPr>
        <p:spPr>
          <a:xfrm>
            <a:off x="578520" y="2848680"/>
            <a:ext cx="259524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Solves the human validation bottleneck</a:t>
            </a:r>
            <a:endParaRPr b="0" lang="de-DE" sz="839" strike="noStrike" u="none">
              <a:solidFill>
                <a:srgbClr val="000000"/>
              </a:solidFill>
              <a:effectLst/>
              <a:uFillTx/>
              <a:latin typeface="Arial"/>
            </a:endParaRPr>
          </a:p>
        </p:txBody>
      </p:sp>
      <p:sp>
        <p:nvSpPr>
          <p:cNvPr id="227" name="Text 15"/>
          <p:cNvSpPr/>
          <p:nvPr/>
        </p:nvSpPr>
        <p:spPr>
          <a:xfrm>
            <a:off x="578520" y="303696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Agent A generates solution; Agent B validates; human spot-checks</a:t>
            </a:r>
            <a:endParaRPr b="0" lang="de-DE" sz="839" strike="noStrike" u="none">
              <a:solidFill>
                <a:srgbClr val="000000"/>
              </a:solidFill>
              <a:effectLst/>
              <a:uFillTx/>
              <a:latin typeface="Arial"/>
            </a:endParaRPr>
          </a:p>
        </p:txBody>
      </p:sp>
      <p:sp>
        <p:nvSpPr>
          <p:cNvPr id="228" name="Text 16"/>
          <p:cNvSpPr/>
          <p:nvPr/>
        </p:nvSpPr>
        <p:spPr>
          <a:xfrm>
            <a:off x="4786200" y="2422440"/>
            <a:ext cx="11754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4. Automation Cliff</a:t>
            </a:r>
            <a:endParaRPr b="0" lang="de-DE" sz="980" strike="noStrike" u="none">
              <a:solidFill>
                <a:srgbClr val="000000"/>
              </a:solidFill>
              <a:effectLst/>
              <a:uFillTx/>
              <a:latin typeface="Arial"/>
            </a:endParaRPr>
          </a:p>
        </p:txBody>
      </p:sp>
      <p:sp>
        <p:nvSpPr>
          <p:cNvPr id="229" name="Text 17"/>
          <p:cNvSpPr/>
          <p:nvPr/>
        </p:nvSpPr>
        <p:spPr>
          <a:xfrm>
            <a:off x="4786200" y="2660040"/>
            <a:ext cx="34786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0" lang="en-US" sz="839" strike="noStrike" u="none">
                <a:solidFill>
                  <a:srgbClr val="cbd5e1"/>
                </a:solidFill>
                <a:effectLst/>
                <a:uFillTx/>
                <a:latin typeface="Calibri"/>
              </a:rPr>
              <a:t> Adoption follows exponential curve with </a:t>
            </a:r>
            <a:r>
              <a:rPr b="1" lang="en-US" sz="790" strike="noStrike" u="none">
                <a:solidFill>
                  <a:srgbClr val="f59e0b"/>
                </a:solidFill>
                <a:effectLst/>
                <a:uFillTx/>
                <a:latin typeface="Calibri"/>
              </a:rPr>
              <a:t>critical tipping point</a:t>
            </a:r>
            <a:endParaRPr b="0" lang="de-DE" sz="790" strike="noStrike" u="none">
              <a:solidFill>
                <a:srgbClr val="000000"/>
              </a:solidFill>
              <a:effectLst/>
              <a:uFillTx/>
              <a:latin typeface="Arial"/>
            </a:endParaRPr>
          </a:p>
        </p:txBody>
      </p:sp>
      <p:sp>
        <p:nvSpPr>
          <p:cNvPr id="230" name="Text 18"/>
          <p:cNvSpPr/>
          <p:nvPr/>
        </p:nvSpPr>
        <p:spPr>
          <a:xfrm>
            <a:off x="4786200" y="2848680"/>
            <a:ext cx="392148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Once utility reaches threshold, adoption explodes (network effect)</a:t>
            </a:r>
            <a:endParaRPr b="0" lang="de-DE" sz="839" strike="noStrike" u="none">
              <a:solidFill>
                <a:srgbClr val="000000"/>
              </a:solidFill>
              <a:effectLst/>
              <a:uFillTx/>
              <a:latin typeface="Arial"/>
            </a:endParaRPr>
          </a:p>
        </p:txBody>
      </p:sp>
      <p:sp>
        <p:nvSpPr>
          <p:cNvPr id="231" name="Text 19"/>
          <p:cNvSpPr/>
          <p:nvPr/>
        </p:nvSpPr>
        <p:spPr>
          <a:xfrm>
            <a:off x="4786200" y="319716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AI coding tools reached critical mass in 2024; adoption accelerating</a:t>
            </a:r>
            <a:endParaRPr b="0" lang="de-DE" sz="839" strike="noStrike" u="none">
              <a:solidFill>
                <a:srgbClr val="000000"/>
              </a:solidFill>
              <a:effectLst/>
              <a:uFillTx/>
              <a:latin typeface="Arial"/>
            </a:endParaRPr>
          </a:p>
        </p:txBody>
      </p:sp>
      <p:sp>
        <p:nvSpPr>
          <p:cNvPr id="232" name="Text 20"/>
          <p:cNvSpPr/>
          <p:nvPr/>
        </p:nvSpPr>
        <p:spPr>
          <a:xfrm>
            <a:off x="578520" y="3803040"/>
            <a:ext cx="11494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5. Model Evolution</a:t>
            </a:r>
            <a:endParaRPr b="0" lang="de-DE" sz="980" strike="noStrike" u="none">
              <a:solidFill>
                <a:srgbClr val="000000"/>
              </a:solidFill>
              <a:effectLst/>
              <a:uFillTx/>
              <a:latin typeface="Arial"/>
            </a:endParaRPr>
          </a:p>
        </p:txBody>
      </p:sp>
      <p:sp>
        <p:nvSpPr>
          <p:cNvPr id="233" name="Text 21"/>
          <p:cNvSpPr/>
          <p:nvPr/>
        </p:nvSpPr>
        <p:spPr>
          <a:xfrm>
            <a:off x="578520" y="4040280"/>
            <a:ext cx="392148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0" lang="en-US" sz="839" strike="noStrike" u="none">
                <a:solidFill>
                  <a:srgbClr val="cbd5e1"/>
                </a:solidFill>
                <a:effectLst/>
                <a:uFillTx/>
                <a:latin typeface="Calibri"/>
              </a:rPr>
              <a:t> Progress through numerous </a:t>
            </a:r>
            <a:r>
              <a:rPr b="1" lang="en-US" sz="790" strike="noStrike" u="none">
                <a:solidFill>
                  <a:srgbClr val="f59e0b"/>
                </a:solidFill>
                <a:effectLst/>
                <a:uFillTx/>
                <a:latin typeface="Calibri"/>
              </a:rPr>
              <a:t>small research insights</a:t>
            </a:r>
            <a:r>
              <a:rPr b="0" lang="en-US" sz="839" strike="noStrike" u="none">
                <a:solidFill>
                  <a:srgbClr val="cbd5e1"/>
                </a:solidFill>
                <a:effectLst/>
                <a:uFillTx/>
                <a:latin typeface="Calibri"/>
              </a:rPr>
              <a:t> integrated into next generation</a:t>
            </a:r>
            <a:endParaRPr b="0" lang="de-DE" sz="839" strike="noStrike" u="none">
              <a:solidFill>
                <a:srgbClr val="000000"/>
              </a:solidFill>
              <a:effectLst/>
              <a:uFillTx/>
              <a:latin typeface="Arial"/>
            </a:endParaRPr>
          </a:p>
        </p:txBody>
      </p:sp>
      <p:sp>
        <p:nvSpPr>
          <p:cNvPr id="234" name="Text 22"/>
          <p:cNvSpPr/>
          <p:nvPr/>
        </p:nvSpPr>
        <p:spPr>
          <a:xfrm>
            <a:off x="578520" y="438912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Continuous improvement cycle; exponential capability gains</a:t>
            </a:r>
            <a:endParaRPr b="0" lang="de-DE" sz="839" strike="noStrike" u="none">
              <a:solidFill>
                <a:srgbClr val="000000"/>
              </a:solidFill>
              <a:effectLst/>
              <a:uFillTx/>
              <a:latin typeface="Arial"/>
            </a:endParaRPr>
          </a:p>
        </p:txBody>
      </p:sp>
      <p:sp>
        <p:nvSpPr>
          <p:cNvPr id="235" name="Text 23"/>
          <p:cNvSpPr/>
          <p:nvPr/>
        </p:nvSpPr>
        <p:spPr>
          <a:xfrm>
            <a:off x="578520" y="473760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DeepSeek efficiency + recursive LMs → next-gen frontier models</a:t>
            </a:r>
            <a:endParaRPr b="0" lang="de-DE" sz="839" strike="noStrike" u="none">
              <a:solidFill>
                <a:srgbClr val="000000"/>
              </a:solidFill>
              <a:effectLst/>
              <a:uFillTx/>
              <a:latin typeface="Arial"/>
            </a:endParaRPr>
          </a:p>
        </p:txBody>
      </p:sp>
      <p:sp>
        <p:nvSpPr>
          <p:cNvPr id="236" name="Text 24"/>
          <p:cNvSpPr/>
          <p:nvPr/>
        </p:nvSpPr>
        <p:spPr>
          <a:xfrm>
            <a:off x="4786200" y="3803040"/>
            <a:ext cx="13471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6. Normalcy Bias Trap</a:t>
            </a:r>
            <a:endParaRPr b="0" lang="de-DE" sz="980" strike="noStrike" u="none">
              <a:solidFill>
                <a:srgbClr val="000000"/>
              </a:solidFill>
              <a:effectLst/>
              <a:uFillTx/>
              <a:latin typeface="Arial"/>
            </a:endParaRPr>
          </a:p>
        </p:txBody>
      </p:sp>
      <p:sp>
        <p:nvSpPr>
          <p:cNvPr id="237" name="Text 25"/>
          <p:cNvSpPr/>
          <p:nvPr/>
        </p:nvSpPr>
        <p:spPr>
          <a:xfrm>
            <a:off x="4786200" y="404028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Pattern:</a:t>
            </a:r>
            <a:r>
              <a:rPr b="0" lang="en-US" sz="839" strike="noStrike" u="none">
                <a:solidFill>
                  <a:srgbClr val="cbd5e1"/>
                </a:solidFill>
                <a:effectLst/>
                <a:uFillTx/>
                <a:latin typeface="Calibri"/>
              </a:rPr>
              <a:t> Humans trapped in </a:t>
            </a:r>
            <a:r>
              <a:rPr b="1" lang="en-US" sz="790" strike="noStrike" u="none">
                <a:solidFill>
                  <a:srgbClr val="f59e0b"/>
                </a:solidFill>
                <a:effectLst/>
                <a:uFillTx/>
                <a:latin typeface="Calibri"/>
              </a:rPr>
              <a:t>current paradigm</a:t>
            </a:r>
            <a:r>
              <a:rPr b="0" lang="en-US" sz="839" strike="noStrike" u="none">
                <a:solidFill>
                  <a:srgbClr val="cbd5e1"/>
                </a:solidFill>
                <a:effectLst/>
                <a:uFillTx/>
                <a:latin typeface="Calibri"/>
              </a:rPr>
              <a:t>; unprepared for rapid change</a:t>
            </a:r>
            <a:endParaRPr b="0" lang="de-DE" sz="839" strike="noStrike" u="none">
              <a:solidFill>
                <a:srgbClr val="000000"/>
              </a:solidFill>
              <a:effectLst/>
              <a:uFillTx/>
              <a:latin typeface="Arial"/>
            </a:endParaRPr>
          </a:p>
        </p:txBody>
      </p:sp>
      <p:sp>
        <p:nvSpPr>
          <p:cNvPr id="238" name="Text 26"/>
          <p:cNvSpPr/>
          <p:nvPr/>
        </p:nvSpPr>
        <p:spPr>
          <a:xfrm>
            <a:off x="4786200" y="4389120"/>
            <a:ext cx="315324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Implication:</a:t>
            </a:r>
            <a:r>
              <a:rPr b="0" lang="en-US" sz="839" strike="noStrike" u="none">
                <a:solidFill>
                  <a:srgbClr val="cbd5e1"/>
                </a:solidFill>
                <a:effectLst/>
                <a:uFillTx/>
                <a:latin typeface="Calibri"/>
              </a:rPr>
              <a:t> Organizations must actively prepare for disruption</a:t>
            </a:r>
            <a:endParaRPr b="0" lang="de-DE" sz="839" strike="noStrike" u="none">
              <a:solidFill>
                <a:srgbClr val="000000"/>
              </a:solidFill>
              <a:effectLst/>
              <a:uFillTx/>
              <a:latin typeface="Arial"/>
            </a:endParaRPr>
          </a:p>
        </p:txBody>
      </p:sp>
      <p:sp>
        <p:nvSpPr>
          <p:cNvPr id="239" name="Text 27"/>
          <p:cNvSpPr/>
          <p:nvPr/>
        </p:nvSpPr>
        <p:spPr>
          <a:xfrm>
            <a:off x="4786200" y="4577760"/>
            <a:ext cx="3921480" cy="16560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Example:</a:t>
            </a:r>
            <a:r>
              <a:rPr b="0" lang="en-US" sz="839" strike="noStrike" u="none">
                <a:solidFill>
                  <a:srgbClr val="cbd5e1"/>
                </a:solidFill>
                <a:effectLst/>
                <a:uFillTx/>
                <a:latin typeface="Calibri"/>
              </a:rPr>
              <a:t> 2026 will look radically different; most organizations unprepared</a:t>
            </a:r>
            <a:endParaRPr b="0" lang="de-DE" sz="8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Image 0" descr="preencoded.png"/>
          <p:cNvPicPr/>
          <p:nvPr/>
        </p:nvPicPr>
        <p:blipFill>
          <a:blip r:embed="rId1"/>
          <a:stretch/>
        </p:blipFill>
        <p:spPr>
          <a:xfrm>
            <a:off x="0" y="0"/>
            <a:ext cx="9143640" cy="5143320"/>
          </a:xfrm>
          <a:prstGeom prst="rect">
            <a:avLst/>
          </a:prstGeom>
          <a:noFill/>
          <a:ln w="0">
            <a:noFill/>
          </a:ln>
        </p:spPr>
      </p:pic>
      <p:sp>
        <p:nvSpPr>
          <p:cNvPr id="241" name="Text 0"/>
          <p:cNvSpPr/>
          <p:nvPr/>
        </p:nvSpPr>
        <p:spPr>
          <a:xfrm>
            <a:off x="428760" y="485640"/>
            <a:ext cx="265212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Two Critical Gaps</a:t>
            </a:r>
            <a:endParaRPr b="0" lang="de-DE" sz="2430" strike="noStrike" u="none">
              <a:solidFill>
                <a:srgbClr val="000000"/>
              </a:solidFill>
              <a:effectLst/>
              <a:uFillTx/>
              <a:latin typeface="Arial"/>
            </a:endParaRPr>
          </a:p>
        </p:txBody>
      </p:sp>
      <p:sp>
        <p:nvSpPr>
          <p:cNvPr id="242" name="Text 1"/>
          <p:cNvSpPr/>
          <p:nvPr/>
        </p:nvSpPr>
        <p:spPr>
          <a:xfrm>
            <a:off x="428760" y="864360"/>
            <a:ext cx="408780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Intent Gap + Validation Gap = Agent Reliability</a:t>
            </a:r>
            <a:endParaRPr b="0" lang="de-DE" sz="1490" strike="noStrike" u="none">
              <a:solidFill>
                <a:srgbClr val="000000"/>
              </a:solidFill>
              <a:effectLst/>
              <a:uFillTx/>
              <a:latin typeface="Arial"/>
            </a:endParaRPr>
          </a:p>
        </p:txBody>
      </p:sp>
      <p:sp>
        <p:nvSpPr>
          <p:cNvPr id="243" name="Text 2"/>
          <p:cNvSpPr/>
          <p:nvPr/>
        </p:nvSpPr>
        <p:spPr>
          <a:xfrm>
            <a:off x="542880" y="1194840"/>
            <a:ext cx="12103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Gap 1: Intent Gap</a:t>
            </a:r>
            <a:endParaRPr b="0" lang="de-DE" sz="1090" strike="noStrike" u="none">
              <a:solidFill>
                <a:srgbClr val="000000"/>
              </a:solidFill>
              <a:effectLst/>
              <a:uFillTx/>
              <a:latin typeface="Arial"/>
            </a:endParaRPr>
          </a:p>
        </p:txBody>
      </p:sp>
      <p:sp>
        <p:nvSpPr>
          <p:cNvPr id="244" name="Text 3"/>
          <p:cNvSpPr/>
          <p:nvPr/>
        </p:nvSpPr>
        <p:spPr>
          <a:xfrm>
            <a:off x="542880" y="1466280"/>
            <a:ext cx="2557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Problem:</a:t>
            </a:r>
            <a:r>
              <a:rPr b="0" lang="en-US" sz="730" strike="noStrike" u="none">
                <a:solidFill>
                  <a:srgbClr val="cbd5e1"/>
                </a:solidFill>
                <a:effectLst/>
                <a:uFillTx/>
                <a:latin typeface="Calibri"/>
              </a:rPr>
              <a:t> Fuzzy human requests vs. </a:t>
            </a:r>
            <a:r>
              <a:rPr b="1" lang="en-US" sz="690" strike="noStrike" u="none">
                <a:solidFill>
                  <a:srgbClr val="f59e0b"/>
                </a:solidFill>
                <a:effectLst/>
                <a:uFillTx/>
                <a:latin typeface="Calibri"/>
              </a:rPr>
              <a:t>literal AI interpretation</a:t>
            </a:r>
            <a:endParaRPr b="0" lang="de-DE" sz="690" strike="noStrike" u="none">
              <a:solidFill>
                <a:srgbClr val="000000"/>
              </a:solidFill>
              <a:effectLst/>
              <a:uFillTx/>
              <a:latin typeface="Arial"/>
            </a:endParaRPr>
          </a:p>
        </p:txBody>
      </p:sp>
      <p:sp>
        <p:nvSpPr>
          <p:cNvPr id="245" name="Text 4"/>
          <p:cNvSpPr/>
          <p:nvPr/>
        </p:nvSpPr>
        <p:spPr>
          <a:xfrm>
            <a:off x="542880" y="1639080"/>
            <a:ext cx="26701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Risk:</a:t>
            </a:r>
            <a:r>
              <a:rPr b="0" lang="en-US" sz="730" strike="noStrike" u="none">
                <a:solidFill>
                  <a:srgbClr val="cbd5e1"/>
                </a:solidFill>
                <a:effectLst/>
                <a:uFillTx/>
                <a:latin typeface="Calibri"/>
              </a:rPr>
              <a:t> Technically correct execution with catastrophic outcomes</a:t>
            </a:r>
            <a:endParaRPr b="0" lang="de-DE" sz="730" strike="noStrike" u="none">
              <a:solidFill>
                <a:srgbClr val="000000"/>
              </a:solidFill>
              <a:effectLst/>
              <a:uFillTx/>
              <a:latin typeface="Arial"/>
            </a:endParaRPr>
          </a:p>
        </p:txBody>
      </p:sp>
      <p:sp>
        <p:nvSpPr>
          <p:cNvPr id="246" name="Shape 5"/>
          <p:cNvSpPr/>
          <p:nvPr/>
        </p:nvSpPr>
        <p:spPr>
          <a:xfrm>
            <a:off x="542880" y="1811880"/>
            <a:ext cx="3975120" cy="5392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47" name="Shape 6"/>
          <p:cNvSpPr/>
          <p:nvPr/>
        </p:nvSpPr>
        <p:spPr>
          <a:xfrm>
            <a:off x="542880" y="1811880"/>
            <a:ext cx="28080" cy="53928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48" name="Text 7"/>
          <p:cNvSpPr/>
          <p:nvPr/>
        </p:nvSpPr>
        <p:spPr>
          <a:xfrm>
            <a:off x="614520" y="1883520"/>
            <a:ext cx="10908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ec4899"/>
                </a:solidFill>
                <a:effectLst/>
                <a:uFillTx/>
                <a:latin typeface="Calibri"/>
              </a:rPr>
              <a:t>Example: "Delete Old Files"</a:t>
            </a:r>
            <a:endParaRPr b="0" lang="de-DE" sz="630" strike="noStrike" u="none">
              <a:solidFill>
                <a:srgbClr val="000000"/>
              </a:solidFill>
              <a:effectLst/>
              <a:uFillTx/>
              <a:latin typeface="Arial"/>
            </a:endParaRPr>
          </a:p>
        </p:txBody>
      </p:sp>
      <p:sp>
        <p:nvSpPr>
          <p:cNvPr id="249" name="Text 8"/>
          <p:cNvSpPr/>
          <p:nvPr/>
        </p:nvSpPr>
        <p:spPr>
          <a:xfrm>
            <a:off x="614520" y="2038680"/>
            <a:ext cx="3832200" cy="230400"/>
          </a:xfrm>
          <a:prstGeom prst="rect">
            <a:avLst/>
          </a:prstGeom>
          <a:noFill/>
          <a:ln w="0">
            <a:noFill/>
          </a:ln>
        </p:spPr>
        <p:style>
          <a:lnRef idx="0"/>
          <a:fillRef idx="0"/>
          <a:effectRef idx="0"/>
          <a:fontRef idx="minor"/>
        </p:style>
        <p:txBody>
          <a:bodyPr lIns="0" rIns="0" tIns="0" bIns="0" anchor="t">
            <a:spAutoFit/>
          </a:bodyPr>
          <a:p>
            <a:r>
              <a:rPr b="0" lang="en-US" sz="670" strike="noStrike" u="none">
                <a:solidFill>
                  <a:srgbClr val="cbd5e1"/>
                </a:solidFill>
                <a:effectLst/>
                <a:uFillTx/>
                <a:latin typeface="Calibri"/>
              </a:rPr>
              <a:t>User: "Delete old files to free up space."</a:t>
            </a:r>
            <a:endParaRPr b="0" lang="de-DE" sz="670" strike="noStrike" u="none">
              <a:solidFill>
                <a:srgbClr val="000000"/>
              </a:solidFill>
              <a:effectLst/>
              <a:uFillTx/>
              <a:latin typeface="Arial"/>
            </a:endParaRPr>
          </a:p>
          <a:p>
            <a:pPr defTabSz="914400">
              <a:lnSpc>
                <a:spcPts val="1001"/>
              </a:lnSpc>
              <a:tabLst>
                <a:tab algn="l" pos="0"/>
              </a:tabLst>
            </a:pPr>
            <a:r>
              <a:rPr b="0" lang="en-US" sz="670" strike="noStrike" u="none">
                <a:solidFill>
                  <a:srgbClr val="cbd5e1"/>
                </a:solidFill>
                <a:effectLst/>
                <a:uFillTx/>
                <a:latin typeface="Calibri"/>
              </a:rPr>
              <a:t> Agent: Deletes ALL files matching "old_*" pattern, including critical archives.</a:t>
            </a:r>
            <a:endParaRPr b="0" lang="de-DE" sz="670" strike="noStrike" u="none">
              <a:solidFill>
                <a:srgbClr val="000000"/>
              </a:solidFill>
              <a:effectLst/>
              <a:uFillTx/>
              <a:latin typeface="Arial"/>
            </a:endParaRPr>
          </a:p>
        </p:txBody>
      </p:sp>
      <p:sp>
        <p:nvSpPr>
          <p:cNvPr id="250" name="Text 9"/>
          <p:cNvSpPr/>
          <p:nvPr/>
        </p:nvSpPr>
        <p:spPr>
          <a:xfrm>
            <a:off x="542880" y="2408760"/>
            <a:ext cx="26143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Solution:</a:t>
            </a:r>
            <a:r>
              <a:rPr b="0" lang="en-US" sz="730" strike="noStrike" u="none">
                <a:solidFill>
                  <a:srgbClr val="cbd5e1"/>
                </a:solidFill>
                <a:effectLst/>
                <a:uFillTx/>
                <a:latin typeface="Calibri"/>
              </a:rPr>
              <a:t> Disambiguation, clarification chains, intent artifacts</a:t>
            </a:r>
            <a:endParaRPr b="0" lang="de-DE" sz="730" strike="noStrike" u="none">
              <a:solidFill>
                <a:srgbClr val="000000"/>
              </a:solidFill>
              <a:effectLst/>
              <a:uFillTx/>
              <a:latin typeface="Arial"/>
            </a:endParaRPr>
          </a:p>
        </p:txBody>
      </p:sp>
      <p:sp>
        <p:nvSpPr>
          <p:cNvPr id="251" name="Text 10"/>
          <p:cNvSpPr/>
          <p:nvPr/>
        </p:nvSpPr>
        <p:spPr>
          <a:xfrm>
            <a:off x="4739760" y="1194840"/>
            <a:ext cx="14785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Gap 2: Validation Gap</a:t>
            </a:r>
            <a:endParaRPr b="0" lang="de-DE" sz="1090" strike="noStrike" u="none">
              <a:solidFill>
                <a:srgbClr val="000000"/>
              </a:solidFill>
              <a:effectLst/>
              <a:uFillTx/>
              <a:latin typeface="Arial"/>
            </a:endParaRPr>
          </a:p>
        </p:txBody>
      </p:sp>
      <p:sp>
        <p:nvSpPr>
          <p:cNvPr id="252" name="Text 11"/>
          <p:cNvSpPr/>
          <p:nvPr/>
        </p:nvSpPr>
        <p:spPr>
          <a:xfrm>
            <a:off x="4739760" y="1466280"/>
            <a:ext cx="24850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Problem:</a:t>
            </a:r>
            <a:r>
              <a:rPr b="1" lang="en-US" sz="690" strike="noStrike" u="none">
                <a:solidFill>
                  <a:srgbClr val="f59e0b"/>
                </a:solidFill>
                <a:effectLst/>
                <a:uFillTx/>
                <a:latin typeface="Calibri"/>
              </a:rPr>
              <a:t>Human capacity bottleneck</a:t>
            </a:r>
            <a:r>
              <a:rPr b="0" lang="en-US" sz="730" strike="noStrike" u="none">
                <a:solidFill>
                  <a:srgbClr val="cbd5e1"/>
                </a:solidFill>
                <a:effectLst/>
                <a:uFillTx/>
                <a:latin typeface="Calibri"/>
              </a:rPr>
              <a:t> to validate AI output</a:t>
            </a:r>
            <a:endParaRPr b="0" lang="de-DE" sz="730" strike="noStrike" u="none">
              <a:solidFill>
                <a:srgbClr val="000000"/>
              </a:solidFill>
              <a:effectLst/>
              <a:uFillTx/>
              <a:latin typeface="Arial"/>
            </a:endParaRPr>
          </a:p>
        </p:txBody>
      </p:sp>
      <p:sp>
        <p:nvSpPr>
          <p:cNvPr id="253" name="Text 12"/>
          <p:cNvSpPr/>
          <p:nvPr/>
        </p:nvSpPr>
        <p:spPr>
          <a:xfrm>
            <a:off x="4739760" y="1639080"/>
            <a:ext cx="23850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Risk:</a:t>
            </a:r>
            <a:r>
              <a:rPr b="0" lang="en-US" sz="730" strike="noStrike" u="none">
                <a:solidFill>
                  <a:srgbClr val="cbd5e1"/>
                </a:solidFill>
                <a:effectLst/>
                <a:uFillTx/>
                <a:latin typeface="Calibri"/>
              </a:rPr>
              <a:t> Unvalidated AI decisions propagate errors at scale</a:t>
            </a:r>
            <a:endParaRPr b="0" lang="de-DE" sz="730" strike="noStrike" u="none">
              <a:solidFill>
                <a:srgbClr val="000000"/>
              </a:solidFill>
              <a:effectLst/>
              <a:uFillTx/>
              <a:latin typeface="Arial"/>
            </a:endParaRPr>
          </a:p>
        </p:txBody>
      </p:sp>
      <p:sp>
        <p:nvSpPr>
          <p:cNvPr id="254" name="Shape 13"/>
          <p:cNvSpPr/>
          <p:nvPr/>
        </p:nvSpPr>
        <p:spPr>
          <a:xfrm>
            <a:off x="4739760" y="1811880"/>
            <a:ext cx="3975120" cy="5392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55" name="Shape 14"/>
          <p:cNvSpPr/>
          <p:nvPr/>
        </p:nvSpPr>
        <p:spPr>
          <a:xfrm>
            <a:off x="4739760" y="1811880"/>
            <a:ext cx="28080" cy="53928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56" name="Text 15"/>
          <p:cNvSpPr/>
          <p:nvPr/>
        </p:nvSpPr>
        <p:spPr>
          <a:xfrm>
            <a:off x="4811400" y="1883520"/>
            <a:ext cx="11163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ec4899"/>
                </a:solidFill>
                <a:effectLst/>
                <a:uFillTx/>
                <a:latin typeface="Calibri"/>
              </a:rPr>
              <a:t>Example: Hallucinated Data</a:t>
            </a:r>
            <a:endParaRPr b="0" lang="de-DE" sz="630" strike="noStrike" u="none">
              <a:solidFill>
                <a:srgbClr val="000000"/>
              </a:solidFill>
              <a:effectLst/>
              <a:uFillTx/>
              <a:latin typeface="Arial"/>
            </a:endParaRPr>
          </a:p>
        </p:txBody>
      </p:sp>
      <p:sp>
        <p:nvSpPr>
          <p:cNvPr id="257" name="Text 16"/>
          <p:cNvSpPr/>
          <p:nvPr/>
        </p:nvSpPr>
        <p:spPr>
          <a:xfrm>
            <a:off x="4811400" y="2038680"/>
            <a:ext cx="3832200" cy="230400"/>
          </a:xfrm>
          <a:prstGeom prst="rect">
            <a:avLst/>
          </a:prstGeom>
          <a:noFill/>
          <a:ln w="0">
            <a:noFill/>
          </a:ln>
        </p:spPr>
        <p:style>
          <a:lnRef idx="0"/>
          <a:fillRef idx="0"/>
          <a:effectRef idx="0"/>
          <a:fontRef idx="minor"/>
        </p:style>
        <p:txBody>
          <a:bodyPr lIns="0" rIns="0" tIns="0" bIns="0" anchor="t">
            <a:spAutoFit/>
          </a:bodyPr>
          <a:p>
            <a:r>
              <a:rPr b="0" lang="en-US" sz="670" strike="noStrike" u="none">
                <a:solidFill>
                  <a:srgbClr val="cbd5e1"/>
                </a:solidFill>
                <a:effectLst/>
                <a:uFillTx/>
                <a:latin typeface="Calibri"/>
              </a:rPr>
              <a:t>Agent generates report with plausible but false statistics.</a:t>
            </a:r>
            <a:endParaRPr b="0" lang="de-DE" sz="670" strike="noStrike" u="none">
              <a:solidFill>
                <a:srgbClr val="000000"/>
              </a:solidFill>
              <a:effectLst/>
              <a:uFillTx/>
              <a:latin typeface="Arial"/>
            </a:endParaRPr>
          </a:p>
          <a:p>
            <a:pPr defTabSz="914400">
              <a:lnSpc>
                <a:spcPts val="1001"/>
              </a:lnSpc>
              <a:tabLst>
                <a:tab algn="l" pos="0"/>
              </a:tabLst>
            </a:pPr>
            <a:r>
              <a:rPr b="0" lang="en-US" sz="670" strike="noStrike" u="none">
                <a:solidFill>
                  <a:srgbClr val="cbd5e1"/>
                </a:solidFill>
                <a:effectLst/>
                <a:uFillTx/>
                <a:latin typeface="Calibri"/>
              </a:rPr>
              <a:t> Humans can't validate all outputs in real-time.</a:t>
            </a:r>
            <a:endParaRPr b="0" lang="de-DE" sz="670" strike="noStrike" u="none">
              <a:solidFill>
                <a:srgbClr val="000000"/>
              </a:solidFill>
              <a:effectLst/>
              <a:uFillTx/>
              <a:latin typeface="Arial"/>
            </a:endParaRPr>
          </a:p>
        </p:txBody>
      </p:sp>
      <p:sp>
        <p:nvSpPr>
          <p:cNvPr id="258" name="Text 17"/>
          <p:cNvSpPr/>
          <p:nvPr/>
        </p:nvSpPr>
        <p:spPr>
          <a:xfrm>
            <a:off x="4739760" y="2408760"/>
            <a:ext cx="26020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Solution:</a:t>
            </a:r>
            <a:r>
              <a:rPr b="0" lang="en-US" sz="730" strike="noStrike" u="none">
                <a:solidFill>
                  <a:srgbClr val="cbd5e1"/>
                </a:solidFill>
                <a:effectLst/>
                <a:uFillTx/>
                <a:latin typeface="Calibri"/>
              </a:rPr>
              <a:t> AI-to-AI validation chains, validation maturity levels</a:t>
            </a:r>
            <a:endParaRPr b="0" lang="de-DE" sz="730" strike="noStrike" u="none">
              <a:solidFill>
                <a:srgbClr val="000000"/>
              </a:solidFill>
              <a:effectLst/>
              <a:uFillTx/>
              <a:latin typeface="Arial"/>
            </a:endParaRPr>
          </a:p>
        </p:txBody>
      </p:sp>
      <p:sp>
        <p:nvSpPr>
          <p:cNvPr id="259" name="Shape 18"/>
          <p:cNvSpPr/>
          <p:nvPr/>
        </p:nvSpPr>
        <p:spPr>
          <a:xfrm>
            <a:off x="428760" y="2667600"/>
            <a:ext cx="8286480" cy="5482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60" name="Shape 19"/>
          <p:cNvSpPr/>
          <p:nvPr/>
        </p:nvSpPr>
        <p:spPr>
          <a:xfrm>
            <a:off x="428760" y="2667600"/>
            <a:ext cx="28080" cy="54828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61" name="Text 20"/>
          <p:cNvSpPr/>
          <p:nvPr/>
        </p:nvSpPr>
        <p:spPr>
          <a:xfrm>
            <a:off x="500040" y="2738880"/>
            <a:ext cx="18759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3b82f6"/>
                </a:solidFill>
                <a:effectLst/>
                <a:uFillTx/>
                <a:latin typeface="Calibri"/>
              </a:rPr>
              <a:t>Bridging Both Gaps: The Complete Strategy</a:t>
            </a:r>
            <a:endParaRPr b="0" lang="de-DE" sz="690" strike="noStrike" u="none">
              <a:solidFill>
                <a:srgbClr val="000000"/>
              </a:solidFill>
              <a:effectLst/>
              <a:uFillTx/>
              <a:latin typeface="Arial"/>
            </a:endParaRPr>
          </a:p>
        </p:txBody>
      </p:sp>
      <p:sp>
        <p:nvSpPr>
          <p:cNvPr id="262" name="Text 21"/>
          <p:cNvSpPr/>
          <p:nvPr/>
        </p:nvSpPr>
        <p:spPr>
          <a:xfrm>
            <a:off x="500040" y="2903040"/>
            <a:ext cx="8143560" cy="25380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Organizations must address both gaps simultaneously: (1) Clarify intent through disambiguation and intent artifacts, and (2) Enable validation through AI-to-AI validation chains and human oversight. This dual approach creates trustworthy, scalable agent systems.</a:t>
            </a:r>
            <a:endParaRPr b="0" lang="de-DE" sz="67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Image 0" descr="preencoded.png"/>
          <p:cNvPicPr/>
          <p:nvPr/>
        </p:nvPicPr>
        <p:blipFill>
          <a:blip r:embed="rId1"/>
          <a:stretch/>
        </p:blipFill>
        <p:spPr>
          <a:xfrm>
            <a:off x="0" y="0"/>
            <a:ext cx="9143640" cy="5167080"/>
          </a:xfrm>
          <a:prstGeom prst="rect">
            <a:avLst/>
          </a:prstGeom>
          <a:noFill/>
          <a:ln w="0">
            <a:noFill/>
          </a:ln>
        </p:spPr>
      </p:pic>
      <p:sp>
        <p:nvSpPr>
          <p:cNvPr id="264" name="Shape 0"/>
          <p:cNvSpPr/>
          <p:nvPr/>
        </p:nvSpPr>
        <p:spPr>
          <a:xfrm>
            <a:off x="428760" y="428760"/>
            <a:ext cx="828648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65" name="Shape 1"/>
          <p:cNvSpPr/>
          <p:nvPr/>
        </p:nvSpPr>
        <p:spPr>
          <a:xfrm>
            <a:off x="428760" y="42876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266" name="Text 2"/>
          <p:cNvSpPr/>
          <p:nvPr/>
        </p:nvSpPr>
        <p:spPr>
          <a:xfrm>
            <a:off x="428760" y="642960"/>
            <a:ext cx="28357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Closing the Gap</a:t>
            </a:r>
            <a:endParaRPr b="0" lang="de-DE" sz="2860" strike="noStrike" u="none">
              <a:solidFill>
                <a:srgbClr val="000000"/>
              </a:solidFill>
              <a:effectLst/>
              <a:uFillTx/>
              <a:latin typeface="Arial"/>
            </a:endParaRPr>
          </a:p>
        </p:txBody>
      </p:sp>
      <p:sp>
        <p:nvSpPr>
          <p:cNvPr id="267" name="Text 3"/>
          <p:cNvSpPr/>
          <p:nvPr/>
        </p:nvSpPr>
        <p:spPr>
          <a:xfrm>
            <a:off x="428760" y="1154520"/>
            <a:ext cx="40003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Disambiguation and Clarification Loops</a:t>
            </a:r>
            <a:endParaRPr b="0" lang="de-DE" sz="1700" strike="noStrike" u="none">
              <a:solidFill>
                <a:srgbClr val="000000"/>
              </a:solidFill>
              <a:effectLst/>
              <a:uFillTx/>
              <a:latin typeface="Arial"/>
            </a:endParaRPr>
          </a:p>
        </p:txBody>
      </p:sp>
      <p:sp>
        <p:nvSpPr>
          <p:cNvPr id="268" name="Text 4"/>
          <p:cNvSpPr/>
          <p:nvPr/>
        </p:nvSpPr>
        <p:spPr>
          <a:xfrm>
            <a:off x="428760" y="1752840"/>
            <a:ext cx="3603960" cy="72396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160" strike="noStrike" u="none">
                <a:solidFill>
                  <a:srgbClr val="cbd5e1"/>
                </a:solidFill>
                <a:effectLst/>
                <a:uFillTx/>
                <a:latin typeface="Calibri"/>
              </a:rPr>
              <a:t>The most practical solution to the intent gap is architectural: design agents to recognize ambiguity and trigger clarification loops before taking action.</a:t>
            </a:r>
            <a:endParaRPr b="0" lang="de-DE" sz="1160" strike="noStrike" u="none">
              <a:solidFill>
                <a:srgbClr val="000000"/>
              </a:solidFill>
              <a:effectLst/>
              <a:uFillTx/>
              <a:latin typeface="Arial"/>
            </a:endParaRPr>
          </a:p>
        </p:txBody>
      </p:sp>
      <p:sp>
        <p:nvSpPr>
          <p:cNvPr id="269" name="Shape 5"/>
          <p:cNvSpPr/>
          <p:nvPr/>
        </p:nvSpPr>
        <p:spPr>
          <a:xfrm>
            <a:off x="428760" y="2909880"/>
            <a:ext cx="3603960" cy="177120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70" name="Shape 6"/>
          <p:cNvSpPr/>
          <p:nvPr/>
        </p:nvSpPr>
        <p:spPr>
          <a:xfrm>
            <a:off x="428760" y="2909880"/>
            <a:ext cx="28080" cy="177120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71" name="Text 7"/>
          <p:cNvSpPr/>
          <p:nvPr/>
        </p:nvSpPr>
        <p:spPr>
          <a:xfrm>
            <a:off x="607320" y="3088440"/>
            <a:ext cx="12571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Clarification Examples</a:t>
            </a:r>
            <a:endParaRPr b="0" lang="de-DE" sz="880" strike="noStrike" u="none">
              <a:solidFill>
                <a:srgbClr val="000000"/>
              </a:solidFill>
              <a:effectLst/>
              <a:uFillTx/>
              <a:latin typeface="Arial"/>
            </a:endParaRPr>
          </a:p>
        </p:txBody>
      </p:sp>
      <p:sp>
        <p:nvSpPr>
          <p:cNvPr id="272" name="Text 8"/>
          <p:cNvSpPr/>
          <p:nvPr/>
        </p:nvSpPr>
        <p:spPr>
          <a:xfrm>
            <a:off x="607320" y="3370680"/>
            <a:ext cx="3246840" cy="15264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i="1" lang="en-US" sz="939" strike="noStrike" u="none">
                <a:solidFill>
                  <a:srgbClr val="cbd5e1"/>
                </a:solidFill>
                <a:effectLst/>
                <a:uFillTx/>
                <a:latin typeface="Calibri"/>
              </a:rPr>
              <a:t>"Do you want to delete files in all folders or just this one?"</a:t>
            </a:r>
            <a:endParaRPr b="0" lang="de-DE" sz="939" strike="noStrike" u="none">
              <a:solidFill>
                <a:srgbClr val="000000"/>
              </a:solidFill>
              <a:effectLst/>
              <a:uFillTx/>
              <a:latin typeface="Arial"/>
            </a:endParaRPr>
          </a:p>
        </p:txBody>
      </p:sp>
      <p:sp>
        <p:nvSpPr>
          <p:cNvPr id="273" name="Text 9"/>
          <p:cNvSpPr/>
          <p:nvPr/>
        </p:nvSpPr>
        <p:spPr>
          <a:xfrm>
            <a:off x="607320" y="3806640"/>
            <a:ext cx="26899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i="1" lang="en-US" sz="939" strike="noStrike" u="none">
                <a:solidFill>
                  <a:srgbClr val="cbd5e1"/>
                </a:solidFill>
                <a:effectLst/>
                <a:uFillTx/>
                <a:latin typeface="Calibri"/>
              </a:rPr>
              <a:t>"Should this action apply to archived data as well?"</a:t>
            </a:r>
            <a:endParaRPr b="0" lang="de-DE" sz="939" strike="noStrike" u="none">
              <a:solidFill>
                <a:srgbClr val="000000"/>
              </a:solidFill>
              <a:effectLst/>
              <a:uFillTx/>
              <a:latin typeface="Arial"/>
            </a:endParaRPr>
          </a:p>
        </p:txBody>
      </p:sp>
      <p:sp>
        <p:nvSpPr>
          <p:cNvPr id="274" name="Text 10"/>
          <p:cNvSpPr/>
          <p:nvPr/>
        </p:nvSpPr>
        <p:spPr>
          <a:xfrm>
            <a:off x="607320" y="4067280"/>
            <a:ext cx="3246840" cy="15264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i="1" lang="en-US" sz="939" strike="noStrike" u="none">
                <a:solidFill>
                  <a:srgbClr val="cbd5e1"/>
                </a:solidFill>
                <a:effectLst/>
                <a:uFillTx/>
                <a:latin typeface="Calibri"/>
              </a:rPr>
              <a:t>"Do you want me to create a backup before proceeding?"</a:t>
            </a:r>
            <a:endParaRPr b="0" lang="de-DE" sz="939" strike="noStrike" u="none">
              <a:solidFill>
                <a:srgbClr val="000000"/>
              </a:solidFill>
              <a:effectLst/>
              <a:uFillTx/>
              <a:latin typeface="Arial"/>
            </a:endParaRPr>
          </a:p>
        </p:txBody>
      </p:sp>
      <p:sp>
        <p:nvSpPr>
          <p:cNvPr id="275" name="Text 11"/>
          <p:cNvSpPr/>
          <p:nvPr/>
        </p:nvSpPr>
        <p:spPr>
          <a:xfrm>
            <a:off x="428760" y="4896000"/>
            <a:ext cx="3603960" cy="15264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Result: Prevents misunderstandings before they cause damage.</a:t>
            </a:r>
            <a:endParaRPr b="0" lang="de-DE" sz="880" strike="noStrike" u="none">
              <a:solidFill>
                <a:srgbClr val="000000"/>
              </a:solidFill>
              <a:effectLst/>
              <a:uFillTx/>
              <a:latin typeface="Arial"/>
            </a:endParaRPr>
          </a:p>
        </p:txBody>
      </p:sp>
      <p:sp>
        <p:nvSpPr>
          <p:cNvPr id="276" name="Shape 12"/>
          <p:cNvSpPr/>
          <p:nvPr/>
        </p:nvSpPr>
        <p:spPr>
          <a:xfrm>
            <a:off x="4390200" y="1752840"/>
            <a:ext cx="4325040" cy="34930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277" name="Image 1" descr="preencoded.png"/>
          <p:cNvPicPr/>
          <p:nvPr/>
        </p:nvPicPr>
        <p:blipFill>
          <a:blip r:embed="rId2"/>
          <a:stretch/>
        </p:blipFill>
        <p:spPr>
          <a:xfrm>
            <a:off x="4533120" y="1895400"/>
            <a:ext cx="4039200" cy="32072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Image 0" descr="preencoded.png"/>
          <p:cNvPicPr/>
          <p:nvPr/>
        </p:nvPicPr>
        <p:blipFill>
          <a:blip r:embed="rId1"/>
          <a:stretch/>
        </p:blipFill>
        <p:spPr>
          <a:xfrm>
            <a:off x="0" y="0"/>
            <a:ext cx="9143640" cy="5143320"/>
          </a:xfrm>
          <a:prstGeom prst="rect">
            <a:avLst/>
          </a:prstGeom>
          <a:noFill/>
          <a:ln w="0">
            <a:noFill/>
          </a:ln>
        </p:spPr>
      </p:pic>
      <p:sp>
        <p:nvSpPr>
          <p:cNvPr id="279" name="Shape 0"/>
          <p:cNvSpPr/>
          <p:nvPr/>
        </p:nvSpPr>
        <p:spPr>
          <a:xfrm>
            <a:off x="285840" y="285840"/>
            <a:ext cx="857232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280" name="Shape 1"/>
          <p:cNvSpPr/>
          <p:nvPr/>
        </p:nvSpPr>
        <p:spPr>
          <a:xfrm>
            <a:off x="285840" y="285840"/>
            <a:ext cx="857232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281" name="Text 2"/>
          <p:cNvSpPr/>
          <p:nvPr/>
        </p:nvSpPr>
        <p:spPr>
          <a:xfrm>
            <a:off x="285840" y="500040"/>
            <a:ext cx="401868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Making Intent Explicit</a:t>
            </a:r>
            <a:endParaRPr b="0" lang="de-DE" sz="2860" strike="noStrike" u="none">
              <a:solidFill>
                <a:srgbClr val="000000"/>
              </a:solidFill>
              <a:effectLst/>
              <a:uFillTx/>
              <a:latin typeface="Arial"/>
            </a:endParaRPr>
          </a:p>
        </p:txBody>
      </p:sp>
      <p:sp>
        <p:nvSpPr>
          <p:cNvPr id="282" name="Text 3"/>
          <p:cNvSpPr/>
          <p:nvPr/>
        </p:nvSpPr>
        <p:spPr>
          <a:xfrm>
            <a:off x="285840" y="1011600"/>
            <a:ext cx="31993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Living Requirements &amp; Artifacts</a:t>
            </a:r>
            <a:endParaRPr b="0" lang="de-DE" sz="1700" strike="noStrike" u="none">
              <a:solidFill>
                <a:srgbClr val="000000"/>
              </a:solidFill>
              <a:effectLst/>
              <a:uFillTx/>
              <a:latin typeface="Arial"/>
            </a:endParaRPr>
          </a:p>
        </p:txBody>
      </p:sp>
      <p:sp>
        <p:nvSpPr>
          <p:cNvPr id="283" name="Text 4"/>
          <p:cNvSpPr/>
          <p:nvPr/>
        </p:nvSpPr>
        <p:spPr>
          <a:xfrm>
            <a:off x="285840" y="1609920"/>
            <a:ext cx="4107240" cy="72396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160" strike="noStrike" u="none">
                <a:solidFill>
                  <a:srgbClr val="cbd5e1"/>
                </a:solidFill>
                <a:effectLst/>
                <a:uFillTx/>
                <a:latin typeface="Calibri"/>
              </a:rPr>
              <a:t>Transform intent from implicit understanding to explicit documentation. Create a "living requirements page" that separates the user's goal from the execution details.</a:t>
            </a:r>
            <a:endParaRPr b="0" lang="de-DE" sz="1160" strike="noStrike" u="none">
              <a:solidFill>
                <a:srgbClr val="000000"/>
              </a:solidFill>
              <a:effectLst/>
              <a:uFillTx/>
              <a:latin typeface="Arial"/>
            </a:endParaRPr>
          </a:p>
        </p:txBody>
      </p:sp>
      <p:sp>
        <p:nvSpPr>
          <p:cNvPr id="284" name="Shape 5"/>
          <p:cNvSpPr/>
          <p:nvPr/>
        </p:nvSpPr>
        <p:spPr>
          <a:xfrm>
            <a:off x="285840" y="2695680"/>
            <a:ext cx="4107240" cy="16498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85" name="Shape 6"/>
          <p:cNvSpPr/>
          <p:nvPr/>
        </p:nvSpPr>
        <p:spPr>
          <a:xfrm>
            <a:off x="285840" y="2695680"/>
            <a:ext cx="28080" cy="164988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286" name="Text 7"/>
          <p:cNvSpPr/>
          <p:nvPr/>
        </p:nvSpPr>
        <p:spPr>
          <a:xfrm>
            <a:off x="399960" y="2809800"/>
            <a:ext cx="1000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Core Components</a:t>
            </a:r>
            <a:endParaRPr b="0" lang="de-DE" sz="880" strike="noStrike" u="none">
              <a:solidFill>
                <a:srgbClr val="000000"/>
              </a:solidFill>
              <a:effectLst/>
              <a:uFillTx/>
              <a:latin typeface="Arial"/>
            </a:endParaRPr>
          </a:p>
        </p:txBody>
      </p:sp>
      <p:sp>
        <p:nvSpPr>
          <p:cNvPr id="287" name="Text 8"/>
          <p:cNvSpPr/>
          <p:nvPr/>
        </p:nvSpPr>
        <p:spPr>
          <a:xfrm>
            <a:off x="571680" y="3070800"/>
            <a:ext cx="766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Primary Goal:</a:t>
            </a:r>
            <a:endParaRPr b="0" lang="de-DE" sz="880" strike="noStrike" u="none">
              <a:solidFill>
                <a:srgbClr val="000000"/>
              </a:solidFill>
              <a:effectLst/>
              <a:uFillTx/>
              <a:latin typeface="Arial"/>
            </a:endParaRPr>
          </a:p>
        </p:txBody>
      </p:sp>
      <p:sp>
        <p:nvSpPr>
          <p:cNvPr id="288" name="Text 9"/>
          <p:cNvSpPr/>
          <p:nvPr/>
        </p:nvSpPr>
        <p:spPr>
          <a:xfrm>
            <a:off x="1445040" y="3070800"/>
            <a:ext cx="8910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What to achieve</a:t>
            </a:r>
            <a:endParaRPr b="0" lang="de-DE" sz="939" strike="noStrike" u="none">
              <a:solidFill>
                <a:srgbClr val="000000"/>
              </a:solidFill>
              <a:effectLst/>
              <a:uFillTx/>
              <a:latin typeface="Arial"/>
            </a:endParaRPr>
          </a:p>
        </p:txBody>
      </p:sp>
      <p:sp>
        <p:nvSpPr>
          <p:cNvPr id="289" name="Text 10"/>
          <p:cNvSpPr/>
          <p:nvPr/>
        </p:nvSpPr>
        <p:spPr>
          <a:xfrm>
            <a:off x="571680" y="3303000"/>
            <a:ext cx="6840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Constraints:</a:t>
            </a:r>
            <a:endParaRPr b="0" lang="de-DE" sz="880" strike="noStrike" u="none">
              <a:solidFill>
                <a:srgbClr val="000000"/>
              </a:solidFill>
              <a:effectLst/>
              <a:uFillTx/>
              <a:latin typeface="Arial"/>
            </a:endParaRPr>
          </a:p>
        </p:txBody>
      </p:sp>
      <p:sp>
        <p:nvSpPr>
          <p:cNvPr id="290" name="Text 11"/>
          <p:cNvSpPr/>
          <p:nvPr/>
        </p:nvSpPr>
        <p:spPr>
          <a:xfrm>
            <a:off x="1350720" y="3303000"/>
            <a:ext cx="13777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Boundaries &amp; limitations</a:t>
            </a:r>
            <a:endParaRPr b="0" lang="de-DE" sz="939" strike="noStrike" u="none">
              <a:solidFill>
                <a:srgbClr val="000000"/>
              </a:solidFill>
              <a:effectLst/>
              <a:uFillTx/>
              <a:latin typeface="Arial"/>
            </a:endParaRPr>
          </a:p>
        </p:txBody>
      </p:sp>
      <p:sp>
        <p:nvSpPr>
          <p:cNvPr id="291" name="Text 12"/>
          <p:cNvSpPr/>
          <p:nvPr/>
        </p:nvSpPr>
        <p:spPr>
          <a:xfrm>
            <a:off x="571680" y="3535200"/>
            <a:ext cx="919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Success Criteria:</a:t>
            </a:r>
            <a:endParaRPr b="0" lang="de-DE" sz="880" strike="noStrike" u="none">
              <a:solidFill>
                <a:srgbClr val="000000"/>
              </a:solidFill>
              <a:effectLst/>
              <a:uFillTx/>
              <a:latin typeface="Arial"/>
            </a:endParaRPr>
          </a:p>
        </p:txBody>
      </p:sp>
      <p:sp>
        <p:nvSpPr>
          <p:cNvPr id="292" name="Text 13"/>
          <p:cNvSpPr/>
          <p:nvPr/>
        </p:nvSpPr>
        <p:spPr>
          <a:xfrm>
            <a:off x="1619640" y="3535200"/>
            <a:ext cx="12402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Measurable outcomes</a:t>
            </a:r>
            <a:endParaRPr b="0" lang="de-DE" sz="939" strike="noStrike" u="none">
              <a:solidFill>
                <a:srgbClr val="000000"/>
              </a:solidFill>
              <a:effectLst/>
              <a:uFillTx/>
              <a:latin typeface="Arial"/>
            </a:endParaRPr>
          </a:p>
        </p:txBody>
      </p:sp>
      <p:sp>
        <p:nvSpPr>
          <p:cNvPr id="293" name="Text 14"/>
          <p:cNvSpPr/>
          <p:nvPr/>
        </p:nvSpPr>
        <p:spPr>
          <a:xfrm>
            <a:off x="571680" y="3767400"/>
            <a:ext cx="820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Failure Modes:</a:t>
            </a:r>
            <a:endParaRPr b="0" lang="de-DE" sz="880" strike="noStrike" u="none">
              <a:solidFill>
                <a:srgbClr val="000000"/>
              </a:solidFill>
              <a:effectLst/>
              <a:uFillTx/>
              <a:latin typeface="Arial"/>
            </a:endParaRPr>
          </a:p>
        </p:txBody>
      </p:sp>
      <p:sp>
        <p:nvSpPr>
          <p:cNvPr id="294" name="Text 15"/>
          <p:cNvSpPr/>
          <p:nvPr/>
        </p:nvSpPr>
        <p:spPr>
          <a:xfrm>
            <a:off x="1506600" y="3767400"/>
            <a:ext cx="8924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What NOT to do</a:t>
            </a:r>
            <a:endParaRPr b="0" lang="de-DE" sz="939" strike="noStrike" u="none">
              <a:solidFill>
                <a:srgbClr val="000000"/>
              </a:solidFill>
              <a:effectLst/>
              <a:uFillTx/>
              <a:latin typeface="Arial"/>
            </a:endParaRPr>
          </a:p>
        </p:txBody>
      </p:sp>
      <p:sp>
        <p:nvSpPr>
          <p:cNvPr id="295" name="Text 16"/>
          <p:cNvSpPr/>
          <p:nvPr/>
        </p:nvSpPr>
        <p:spPr>
          <a:xfrm>
            <a:off x="571680" y="3999240"/>
            <a:ext cx="9428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Escalation Rules:</a:t>
            </a:r>
            <a:endParaRPr b="0" lang="de-DE" sz="880" strike="noStrike" u="none">
              <a:solidFill>
                <a:srgbClr val="000000"/>
              </a:solidFill>
              <a:effectLst/>
              <a:uFillTx/>
              <a:latin typeface="Arial"/>
            </a:endParaRPr>
          </a:p>
        </p:txBody>
      </p:sp>
      <p:sp>
        <p:nvSpPr>
          <p:cNvPr id="296" name="Text 17"/>
          <p:cNvSpPr/>
          <p:nvPr/>
        </p:nvSpPr>
        <p:spPr>
          <a:xfrm>
            <a:off x="1645920" y="3999240"/>
            <a:ext cx="11570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When to ask for help</a:t>
            </a:r>
            <a:endParaRPr b="0" lang="de-DE" sz="939" strike="noStrike" u="none">
              <a:solidFill>
                <a:srgbClr val="000000"/>
              </a:solidFill>
              <a:effectLst/>
              <a:uFillTx/>
              <a:latin typeface="Arial"/>
            </a:endParaRPr>
          </a:p>
        </p:txBody>
      </p:sp>
      <p:sp>
        <p:nvSpPr>
          <p:cNvPr id="297" name="Shape 18"/>
          <p:cNvSpPr/>
          <p:nvPr/>
        </p:nvSpPr>
        <p:spPr>
          <a:xfrm>
            <a:off x="4750560" y="1609920"/>
            <a:ext cx="4107240" cy="292860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298" name="Image 1" descr="preencoded.png"/>
          <p:cNvPicPr/>
          <p:nvPr/>
        </p:nvPicPr>
        <p:blipFill>
          <a:blip r:embed="rId2"/>
          <a:stretch/>
        </p:blipFill>
        <p:spPr>
          <a:xfrm>
            <a:off x="4836240" y="1695600"/>
            <a:ext cx="3935880" cy="275724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Image 0" descr="preencoded.png"/>
          <p:cNvPicPr/>
          <p:nvPr/>
        </p:nvPicPr>
        <p:blipFill>
          <a:blip r:embed="rId1"/>
          <a:stretch/>
        </p:blipFill>
        <p:spPr>
          <a:xfrm>
            <a:off x="0" y="0"/>
            <a:ext cx="9143640" cy="5186880"/>
          </a:xfrm>
          <a:prstGeom prst="rect">
            <a:avLst/>
          </a:prstGeom>
          <a:noFill/>
          <a:ln w="0">
            <a:noFill/>
          </a:ln>
        </p:spPr>
      </p:pic>
      <p:sp>
        <p:nvSpPr>
          <p:cNvPr id="300" name="Text 0"/>
          <p:cNvSpPr/>
          <p:nvPr/>
        </p:nvSpPr>
        <p:spPr>
          <a:xfrm>
            <a:off x="571680" y="700200"/>
            <a:ext cx="39229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Testing for Ambiguity</a:t>
            </a:r>
            <a:endParaRPr b="0" lang="de-DE" sz="2860" strike="noStrike" u="none">
              <a:solidFill>
                <a:srgbClr val="000000"/>
              </a:solidFill>
              <a:effectLst/>
              <a:uFillTx/>
              <a:latin typeface="Arial"/>
            </a:endParaRPr>
          </a:p>
        </p:txBody>
      </p:sp>
      <p:sp>
        <p:nvSpPr>
          <p:cNvPr id="301" name="Text 1"/>
          <p:cNvSpPr/>
          <p:nvPr/>
        </p:nvSpPr>
        <p:spPr>
          <a:xfrm>
            <a:off x="571680" y="1211400"/>
            <a:ext cx="326880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Evaluation Harnesses &amp; Grading</a:t>
            </a:r>
            <a:endParaRPr b="0" lang="de-DE" sz="1700" strike="noStrike" u="none">
              <a:solidFill>
                <a:srgbClr val="000000"/>
              </a:solidFill>
              <a:effectLst/>
              <a:uFillTx/>
              <a:latin typeface="Arial"/>
            </a:endParaRPr>
          </a:p>
        </p:txBody>
      </p:sp>
      <p:sp>
        <p:nvSpPr>
          <p:cNvPr id="302" name="Text 2"/>
          <p:cNvSpPr/>
          <p:nvPr/>
        </p:nvSpPr>
        <p:spPr>
          <a:xfrm>
            <a:off x="778680" y="1666800"/>
            <a:ext cx="7927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59e0b"/>
                </a:solidFill>
                <a:effectLst/>
                <a:uFillTx/>
                <a:latin typeface="Calibri"/>
              </a:rPr>
              <a:t>The Strategy</a:t>
            </a:r>
            <a:endParaRPr b="0" lang="de-DE" sz="980" strike="noStrike" u="none">
              <a:solidFill>
                <a:srgbClr val="000000"/>
              </a:solidFill>
              <a:effectLst/>
              <a:uFillTx/>
              <a:latin typeface="Arial"/>
            </a:endParaRPr>
          </a:p>
        </p:txBody>
      </p:sp>
      <p:sp>
        <p:nvSpPr>
          <p:cNvPr id="303" name="Text 3"/>
          <p:cNvSpPr/>
          <p:nvPr/>
        </p:nvSpPr>
        <p:spPr>
          <a:xfrm>
            <a:off x="778680" y="1933200"/>
            <a:ext cx="3578760" cy="96444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270" strike="noStrike" u="none">
                <a:solidFill>
                  <a:srgbClr val="cbd5e1"/>
                </a:solidFill>
                <a:effectLst/>
                <a:uFillTx/>
                <a:latin typeface="Calibri"/>
              </a:rPr>
              <a:t>Build comprehensive test suites that specifically target the "Intent Gap." Don't just test for correct answers; test for correct questions.</a:t>
            </a:r>
            <a:endParaRPr b="0" lang="de-DE" sz="1270" strike="noStrike" u="none">
              <a:solidFill>
                <a:srgbClr val="000000"/>
              </a:solidFill>
              <a:effectLst/>
              <a:uFillTx/>
              <a:latin typeface="Arial"/>
            </a:endParaRPr>
          </a:p>
        </p:txBody>
      </p:sp>
      <p:sp>
        <p:nvSpPr>
          <p:cNvPr id="304" name="Text 4"/>
          <p:cNvSpPr/>
          <p:nvPr/>
        </p:nvSpPr>
        <p:spPr>
          <a:xfrm>
            <a:off x="571680" y="3093120"/>
            <a:ext cx="16621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Critical Test Scenarios</a:t>
            </a:r>
            <a:endParaRPr b="0" lang="de-DE" sz="1200" strike="noStrike" u="none">
              <a:solidFill>
                <a:srgbClr val="000000"/>
              </a:solidFill>
              <a:effectLst/>
              <a:uFillTx/>
              <a:latin typeface="Arial"/>
            </a:endParaRPr>
          </a:p>
        </p:txBody>
      </p:sp>
      <p:sp>
        <p:nvSpPr>
          <p:cNvPr id="305" name="Text 5"/>
          <p:cNvSpPr/>
          <p:nvPr/>
        </p:nvSpPr>
        <p:spPr>
          <a:xfrm>
            <a:off x="571680" y="3462120"/>
            <a:ext cx="12783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Ambiguous Prompts</a:t>
            </a:r>
            <a:endParaRPr b="0" lang="de-DE" sz="1050" strike="noStrike" u="none">
              <a:solidFill>
                <a:srgbClr val="000000"/>
              </a:solidFill>
              <a:effectLst/>
              <a:uFillTx/>
              <a:latin typeface="Arial"/>
            </a:endParaRPr>
          </a:p>
        </p:txBody>
      </p:sp>
      <p:sp>
        <p:nvSpPr>
          <p:cNvPr id="306" name="Text 6"/>
          <p:cNvSpPr/>
          <p:nvPr/>
        </p:nvSpPr>
        <p:spPr>
          <a:xfrm>
            <a:off x="2895840" y="3455640"/>
            <a:ext cx="13359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a0aec0"/>
                </a:solidFill>
                <a:effectLst/>
                <a:uFillTx/>
                <a:latin typeface="Calibri"/>
              </a:rPr>
              <a:t>→ Expect Clarification</a:t>
            </a:r>
            <a:endParaRPr b="0" lang="de-DE" sz="1050" strike="noStrike" u="none">
              <a:solidFill>
                <a:srgbClr val="000000"/>
              </a:solidFill>
              <a:effectLst/>
              <a:uFillTx/>
              <a:latin typeface="Arial"/>
            </a:endParaRPr>
          </a:p>
        </p:txBody>
      </p:sp>
      <p:sp>
        <p:nvSpPr>
          <p:cNvPr id="307" name="Text 7"/>
          <p:cNvSpPr/>
          <p:nvPr/>
        </p:nvSpPr>
        <p:spPr>
          <a:xfrm>
            <a:off x="571680" y="3847680"/>
            <a:ext cx="12340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High-Stakes Actions</a:t>
            </a:r>
            <a:endParaRPr b="0" lang="de-DE" sz="1050" strike="noStrike" u="none">
              <a:solidFill>
                <a:srgbClr val="000000"/>
              </a:solidFill>
              <a:effectLst/>
              <a:uFillTx/>
              <a:latin typeface="Arial"/>
            </a:endParaRPr>
          </a:p>
        </p:txBody>
      </p:sp>
      <p:sp>
        <p:nvSpPr>
          <p:cNvPr id="308" name="Text 8"/>
          <p:cNvSpPr/>
          <p:nvPr/>
        </p:nvSpPr>
        <p:spPr>
          <a:xfrm>
            <a:off x="2809800" y="3841560"/>
            <a:ext cx="14158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a0aec0"/>
                </a:solidFill>
                <a:effectLst/>
                <a:uFillTx/>
                <a:latin typeface="Calibri"/>
              </a:rPr>
              <a:t>→ Expect Confirmation</a:t>
            </a:r>
            <a:endParaRPr b="0" lang="de-DE" sz="1050" strike="noStrike" u="none">
              <a:solidFill>
                <a:srgbClr val="000000"/>
              </a:solidFill>
              <a:effectLst/>
              <a:uFillTx/>
              <a:latin typeface="Arial"/>
            </a:endParaRPr>
          </a:p>
        </p:txBody>
      </p:sp>
      <p:sp>
        <p:nvSpPr>
          <p:cNvPr id="309" name="Text 9"/>
          <p:cNvSpPr/>
          <p:nvPr/>
        </p:nvSpPr>
        <p:spPr>
          <a:xfrm>
            <a:off x="571680" y="4233600"/>
            <a:ext cx="11354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Adversarial Inputs</a:t>
            </a:r>
            <a:endParaRPr b="0" lang="de-DE" sz="1050" strike="noStrike" u="none">
              <a:solidFill>
                <a:srgbClr val="000000"/>
              </a:solidFill>
              <a:effectLst/>
              <a:uFillTx/>
              <a:latin typeface="Arial"/>
            </a:endParaRPr>
          </a:p>
        </p:txBody>
      </p:sp>
      <p:sp>
        <p:nvSpPr>
          <p:cNvPr id="310" name="Text 10"/>
          <p:cNvSpPr/>
          <p:nvPr/>
        </p:nvSpPr>
        <p:spPr>
          <a:xfrm>
            <a:off x="3204360" y="4227120"/>
            <a:ext cx="10494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a0aec0"/>
                </a:solidFill>
                <a:effectLst/>
                <a:uFillTx/>
                <a:latin typeface="Calibri"/>
              </a:rPr>
              <a:t>→ Expect Refusal</a:t>
            </a:r>
            <a:endParaRPr b="0" lang="de-DE" sz="1050" strike="noStrike" u="none">
              <a:solidFill>
                <a:srgbClr val="000000"/>
              </a:solidFill>
              <a:effectLst/>
              <a:uFillTx/>
              <a:latin typeface="Arial"/>
            </a:endParaRPr>
          </a:p>
        </p:txBody>
      </p:sp>
      <p:sp>
        <p:nvSpPr>
          <p:cNvPr id="311" name="Shape 11"/>
          <p:cNvSpPr/>
          <p:nvPr/>
        </p:nvSpPr>
        <p:spPr>
          <a:xfrm>
            <a:off x="4786200" y="1666800"/>
            <a:ext cx="3785760" cy="26179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12" name="Text 12"/>
          <p:cNvSpPr/>
          <p:nvPr/>
        </p:nvSpPr>
        <p:spPr>
          <a:xfrm>
            <a:off x="4957920" y="1838520"/>
            <a:ext cx="1115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59e0b"/>
                </a:solidFill>
                <a:effectLst/>
                <a:uFillTx/>
                <a:latin typeface="Calibri"/>
              </a:rPr>
              <a:t>Key Success Metrics</a:t>
            </a:r>
            <a:endParaRPr b="0" lang="de-DE" sz="880" strike="noStrike" u="none">
              <a:solidFill>
                <a:srgbClr val="000000"/>
              </a:solidFill>
              <a:effectLst/>
              <a:uFillTx/>
              <a:latin typeface="Arial"/>
            </a:endParaRPr>
          </a:p>
        </p:txBody>
      </p:sp>
      <p:sp>
        <p:nvSpPr>
          <p:cNvPr id="313" name="Text 13"/>
          <p:cNvSpPr/>
          <p:nvPr/>
        </p:nvSpPr>
        <p:spPr>
          <a:xfrm>
            <a:off x="4957920" y="2142000"/>
            <a:ext cx="8514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cbd5e1">
                    <a:alpha val="80000"/>
                  </a:srgbClr>
                </a:solidFill>
                <a:effectLst/>
                <a:uFillTx/>
                <a:latin typeface="Calibri"/>
              </a:rPr>
              <a:t>Clarification Rate</a:t>
            </a:r>
            <a:endParaRPr b="0" lang="de-DE" sz="839" strike="noStrike" u="none">
              <a:solidFill>
                <a:srgbClr val="000000"/>
              </a:solidFill>
              <a:effectLst/>
              <a:uFillTx/>
              <a:latin typeface="Arial"/>
            </a:endParaRPr>
          </a:p>
        </p:txBody>
      </p:sp>
      <p:sp>
        <p:nvSpPr>
          <p:cNvPr id="314" name="Text 14"/>
          <p:cNvSpPr/>
          <p:nvPr/>
        </p:nvSpPr>
        <p:spPr>
          <a:xfrm>
            <a:off x="4957920" y="2333160"/>
            <a:ext cx="3443040" cy="406440"/>
          </a:xfrm>
          <a:prstGeom prst="rect">
            <a:avLst/>
          </a:prstGeom>
          <a:noFill/>
          <a:ln w="0">
            <a:noFill/>
          </a:ln>
        </p:spPr>
        <p:style>
          <a:lnRef idx="0"/>
          <a:fillRef idx="0"/>
          <a:effectRef idx="0"/>
          <a:fontRef idx="minor"/>
        </p:style>
        <p:txBody>
          <a:bodyPr lIns="0" rIns="0" tIns="0" bIns="0" anchor="t">
            <a:spAutoFit/>
          </a:bodyPr>
          <a:p>
            <a:pPr defTabSz="914400">
              <a:lnSpc>
                <a:spcPts val="1599"/>
              </a:lnSpc>
              <a:tabLst>
                <a:tab algn="l" pos="0"/>
              </a:tabLst>
            </a:pPr>
            <a:r>
              <a:rPr b="1" lang="en-US" sz="1200" strike="noStrike" u="none">
                <a:solidFill>
                  <a:srgbClr val="cbd5e1"/>
                </a:solidFill>
                <a:effectLst/>
                <a:uFillTx/>
                <a:latin typeface="Calibri"/>
              </a:rPr>
              <a:t>% of ambiguous prompts triggering a question</a:t>
            </a:r>
            <a:endParaRPr b="0" lang="de-DE" sz="1200" strike="noStrike" u="none">
              <a:solidFill>
                <a:srgbClr val="000000"/>
              </a:solidFill>
              <a:effectLst/>
              <a:uFillTx/>
              <a:latin typeface="Arial"/>
            </a:endParaRPr>
          </a:p>
        </p:txBody>
      </p:sp>
      <p:sp>
        <p:nvSpPr>
          <p:cNvPr id="315" name="Text 15"/>
          <p:cNvSpPr/>
          <p:nvPr/>
        </p:nvSpPr>
        <p:spPr>
          <a:xfrm>
            <a:off x="4957920" y="2915280"/>
            <a:ext cx="10292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cbd5e1">
                    <a:alpha val="80000"/>
                  </a:srgbClr>
                </a:solidFill>
                <a:effectLst/>
                <a:uFillTx/>
                <a:latin typeface="Calibri"/>
              </a:rPr>
              <a:t>Safety Violation Rate</a:t>
            </a:r>
            <a:endParaRPr b="0" lang="de-DE" sz="839" strike="noStrike" u="none">
              <a:solidFill>
                <a:srgbClr val="000000"/>
              </a:solidFill>
              <a:effectLst/>
              <a:uFillTx/>
              <a:latin typeface="Arial"/>
            </a:endParaRPr>
          </a:p>
        </p:txBody>
      </p:sp>
      <p:sp>
        <p:nvSpPr>
          <p:cNvPr id="316" name="Text 16"/>
          <p:cNvSpPr/>
          <p:nvPr/>
        </p:nvSpPr>
        <p:spPr>
          <a:xfrm>
            <a:off x="4957920" y="3106440"/>
            <a:ext cx="249984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cbd5e1"/>
                </a:solidFill>
                <a:effectLst/>
                <a:uFillTx/>
                <a:latin typeface="Calibri"/>
              </a:rPr>
              <a:t>0% tolerance for harmful actions</a:t>
            </a:r>
            <a:endParaRPr b="0" lang="de-DE" sz="1200" strike="noStrike" u="none">
              <a:solidFill>
                <a:srgbClr val="000000"/>
              </a:solidFill>
              <a:effectLst/>
              <a:uFillTx/>
              <a:latin typeface="Arial"/>
            </a:endParaRPr>
          </a:p>
        </p:txBody>
      </p:sp>
      <p:sp>
        <p:nvSpPr>
          <p:cNvPr id="317" name="Text 17"/>
          <p:cNvSpPr/>
          <p:nvPr/>
        </p:nvSpPr>
        <p:spPr>
          <a:xfrm>
            <a:off x="4957920" y="3454560"/>
            <a:ext cx="9230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cbd5e1">
                    <a:alpha val="80000"/>
                  </a:srgbClr>
                </a:solidFill>
                <a:effectLst/>
                <a:uFillTx/>
                <a:latin typeface="Calibri"/>
              </a:rPr>
              <a:t>False Positive Rate</a:t>
            </a:r>
            <a:endParaRPr b="0" lang="de-DE" sz="839" strike="noStrike" u="none">
              <a:solidFill>
                <a:srgbClr val="000000"/>
              </a:solidFill>
              <a:effectLst/>
              <a:uFillTx/>
              <a:latin typeface="Arial"/>
            </a:endParaRPr>
          </a:p>
        </p:txBody>
      </p:sp>
      <p:sp>
        <p:nvSpPr>
          <p:cNvPr id="318" name="Text 18"/>
          <p:cNvSpPr/>
          <p:nvPr/>
        </p:nvSpPr>
        <p:spPr>
          <a:xfrm>
            <a:off x="4957920" y="3645720"/>
            <a:ext cx="3443040" cy="406440"/>
          </a:xfrm>
          <a:prstGeom prst="rect">
            <a:avLst/>
          </a:prstGeom>
          <a:noFill/>
          <a:ln w="0">
            <a:noFill/>
          </a:ln>
        </p:spPr>
        <p:style>
          <a:lnRef idx="0"/>
          <a:fillRef idx="0"/>
          <a:effectRef idx="0"/>
          <a:fontRef idx="minor"/>
        </p:style>
        <p:txBody>
          <a:bodyPr lIns="0" rIns="0" tIns="0" bIns="0" anchor="t">
            <a:spAutoFit/>
          </a:bodyPr>
          <a:p>
            <a:pPr defTabSz="914400">
              <a:lnSpc>
                <a:spcPts val="1599"/>
              </a:lnSpc>
              <a:tabLst>
                <a:tab algn="l" pos="0"/>
              </a:tabLst>
            </a:pPr>
            <a:r>
              <a:rPr b="1" lang="en-US" sz="1200" strike="noStrike" u="none">
                <a:solidFill>
                  <a:srgbClr val="cbd5e1"/>
                </a:solidFill>
                <a:effectLst/>
                <a:uFillTx/>
                <a:latin typeface="Calibri"/>
              </a:rPr>
              <a:t>Avoid annoying users with unnecessary questions</a:t>
            </a:r>
            <a:endParaRPr b="0" lang="de-DE" sz="1200" strike="noStrike" u="none">
              <a:solidFill>
                <a:srgbClr val="000000"/>
              </a:solidFill>
              <a:effectLst/>
              <a:uFillTx/>
              <a:latin typeface="Arial"/>
            </a:endParaRPr>
          </a:p>
        </p:txBody>
      </p:sp>
      <p:sp>
        <p:nvSpPr>
          <p:cNvPr id="319" name="Text 19"/>
          <p:cNvSpPr/>
          <p:nvPr/>
        </p:nvSpPr>
        <p:spPr>
          <a:xfrm>
            <a:off x="4786200" y="4485240"/>
            <a:ext cx="354276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i="1" lang="en-US" sz="1490" strike="noStrike" u="none">
                <a:solidFill>
                  <a:srgbClr val="a0aec0"/>
                </a:solidFill>
                <a:effectLst/>
                <a:uFillTx/>
                <a:latin typeface="Calibri"/>
              </a:rPr>
              <a:t>"If you don't measure it, you can't trust it."</a:t>
            </a:r>
            <a:endParaRPr b="0" lang="de-DE" sz="149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Image 0" descr="preencoded.png"/>
          <p:cNvPicPr/>
          <p:nvPr/>
        </p:nvPicPr>
        <p:blipFill>
          <a:blip r:embed="rId1"/>
          <a:stretch/>
        </p:blipFill>
        <p:spPr>
          <a:xfrm>
            <a:off x="0" y="0"/>
            <a:ext cx="9143640" cy="5147280"/>
          </a:xfrm>
          <a:prstGeom prst="rect">
            <a:avLst/>
          </a:prstGeom>
          <a:noFill/>
          <a:ln w="0">
            <a:noFill/>
          </a:ln>
        </p:spPr>
      </p:pic>
      <p:sp>
        <p:nvSpPr>
          <p:cNvPr id="321" name="Shape 0"/>
          <p:cNvSpPr/>
          <p:nvPr/>
        </p:nvSpPr>
        <p:spPr>
          <a:xfrm>
            <a:off x="571680" y="28584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22" name="Shape 1"/>
          <p:cNvSpPr/>
          <p:nvPr/>
        </p:nvSpPr>
        <p:spPr>
          <a:xfrm>
            <a:off x="571680" y="28584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323" name="Text 2"/>
          <p:cNvSpPr/>
          <p:nvPr/>
        </p:nvSpPr>
        <p:spPr>
          <a:xfrm>
            <a:off x="571680" y="500040"/>
            <a:ext cx="204444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Safety First</a:t>
            </a:r>
            <a:endParaRPr b="0" lang="de-DE" sz="2860" strike="noStrike" u="none">
              <a:solidFill>
                <a:srgbClr val="000000"/>
              </a:solidFill>
              <a:effectLst/>
              <a:uFillTx/>
              <a:latin typeface="Arial"/>
            </a:endParaRPr>
          </a:p>
        </p:txBody>
      </p:sp>
      <p:sp>
        <p:nvSpPr>
          <p:cNvPr id="324" name="Text 3"/>
          <p:cNvSpPr/>
          <p:nvPr/>
        </p:nvSpPr>
        <p:spPr>
          <a:xfrm>
            <a:off x="571680" y="1011600"/>
            <a:ext cx="42145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Transparency and Confirmation Protocols</a:t>
            </a:r>
            <a:endParaRPr b="0" lang="de-DE" sz="1700" strike="noStrike" u="none">
              <a:solidFill>
                <a:srgbClr val="000000"/>
              </a:solidFill>
              <a:effectLst/>
              <a:uFillTx/>
              <a:latin typeface="Arial"/>
            </a:endParaRPr>
          </a:p>
        </p:txBody>
      </p:sp>
      <p:sp>
        <p:nvSpPr>
          <p:cNvPr id="325" name="Text 4"/>
          <p:cNvSpPr/>
          <p:nvPr/>
        </p:nvSpPr>
        <p:spPr>
          <a:xfrm>
            <a:off x="571680" y="1467000"/>
            <a:ext cx="3714480" cy="288360"/>
          </a:xfrm>
          <a:prstGeom prst="rect">
            <a:avLst/>
          </a:prstGeom>
          <a:noFill/>
          <a:ln w="0">
            <a:noFill/>
          </a:ln>
        </p:spPr>
        <p:style>
          <a:lnRef idx="0"/>
          <a:fillRef idx="0"/>
          <a:effectRef idx="0"/>
          <a:fontRef idx="minor"/>
        </p:style>
        <p:txBody>
          <a:bodyPr lIns="0" rIns="0" tIns="0" bIns="84960" anchor="t">
            <a:spAutoFit/>
          </a:bodyPr>
          <a:p>
            <a:pPr defTabSz="914400">
              <a:lnSpc>
                <a:spcPts val="1599"/>
              </a:lnSpc>
              <a:tabLst>
                <a:tab algn="l" pos="0"/>
              </a:tabLst>
            </a:pPr>
            <a:r>
              <a:rPr b="1" lang="en-US" sz="1200" strike="noStrike" u="none">
                <a:solidFill>
                  <a:srgbClr val="3b82f6"/>
                </a:solidFill>
                <a:effectLst/>
                <a:uFillTx/>
                <a:latin typeface="Calibri"/>
              </a:rPr>
              <a:t>Radical Transparency</a:t>
            </a:r>
            <a:endParaRPr b="0" lang="de-DE" sz="1200" strike="noStrike" u="none">
              <a:solidFill>
                <a:srgbClr val="000000"/>
              </a:solidFill>
              <a:effectLst/>
              <a:uFillTx/>
              <a:latin typeface="Arial"/>
            </a:endParaRPr>
          </a:p>
        </p:txBody>
      </p:sp>
      <p:sp>
        <p:nvSpPr>
          <p:cNvPr id="326" name="Text 5"/>
          <p:cNvSpPr/>
          <p:nvPr/>
        </p:nvSpPr>
        <p:spPr>
          <a:xfrm>
            <a:off x="571680" y="1857960"/>
            <a:ext cx="3714480" cy="72324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160" strike="noStrike" u="none">
                <a:solidFill>
                  <a:srgbClr val="cbd5e1"/>
                </a:solidFill>
                <a:effectLst/>
                <a:uFillTx/>
                <a:latin typeface="Calibri"/>
              </a:rPr>
              <a:t>Users must understand the agent's internal state and intended plan before execution. The "Black Box" era is over.</a:t>
            </a:r>
            <a:endParaRPr b="0" lang="de-DE" sz="1160" strike="noStrike" u="none">
              <a:solidFill>
                <a:srgbClr val="000000"/>
              </a:solidFill>
              <a:effectLst/>
              <a:uFillTx/>
              <a:latin typeface="Arial"/>
            </a:endParaRPr>
          </a:p>
        </p:txBody>
      </p:sp>
      <p:sp>
        <p:nvSpPr>
          <p:cNvPr id="327" name="Text 6"/>
          <p:cNvSpPr/>
          <p:nvPr/>
        </p:nvSpPr>
        <p:spPr>
          <a:xfrm>
            <a:off x="743040" y="2636640"/>
            <a:ext cx="13633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Expose the Reasoning</a:t>
            </a:r>
            <a:endParaRPr b="0" lang="de-DE" sz="980" strike="noStrike" u="none">
              <a:solidFill>
                <a:srgbClr val="000000"/>
              </a:solidFill>
              <a:effectLst/>
              <a:uFillTx/>
              <a:latin typeface="Arial"/>
            </a:endParaRPr>
          </a:p>
        </p:txBody>
      </p:sp>
      <p:sp>
        <p:nvSpPr>
          <p:cNvPr id="328" name="Text 7"/>
          <p:cNvSpPr/>
          <p:nvPr/>
        </p:nvSpPr>
        <p:spPr>
          <a:xfrm>
            <a:off x="743040" y="2867040"/>
            <a:ext cx="31334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"I am reading file X because it contains the budget</a:t>
            </a:r>
            <a:endParaRPr b="0" lang="de-DE" sz="1050" strike="noStrike" u="none">
              <a:solidFill>
                <a:srgbClr val="000000"/>
              </a:solidFill>
              <a:effectLst/>
              <a:uFillTx/>
              <a:latin typeface="Arial"/>
            </a:endParaRPr>
          </a:p>
        </p:txBody>
      </p:sp>
      <p:sp>
        <p:nvSpPr>
          <p:cNvPr id="329" name="Text 8"/>
          <p:cNvSpPr/>
          <p:nvPr/>
        </p:nvSpPr>
        <p:spPr>
          <a:xfrm>
            <a:off x="743040" y="3061800"/>
            <a:ext cx="4395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data..."</a:t>
            </a:r>
            <a:endParaRPr b="0" lang="de-DE" sz="1050" strike="noStrike" u="none">
              <a:solidFill>
                <a:srgbClr val="000000"/>
              </a:solidFill>
              <a:effectLst/>
              <a:uFillTx/>
              <a:latin typeface="Arial"/>
            </a:endParaRPr>
          </a:p>
        </p:txBody>
      </p:sp>
      <p:sp>
        <p:nvSpPr>
          <p:cNvPr id="330" name="Text 9"/>
          <p:cNvSpPr/>
          <p:nvPr/>
        </p:nvSpPr>
        <p:spPr>
          <a:xfrm>
            <a:off x="743040" y="3327840"/>
            <a:ext cx="15069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State the Interpretation</a:t>
            </a:r>
            <a:endParaRPr b="0" lang="de-DE" sz="980" strike="noStrike" u="none">
              <a:solidFill>
                <a:srgbClr val="000000"/>
              </a:solidFill>
              <a:effectLst/>
              <a:uFillTx/>
              <a:latin typeface="Arial"/>
            </a:endParaRPr>
          </a:p>
        </p:txBody>
      </p:sp>
      <p:sp>
        <p:nvSpPr>
          <p:cNvPr id="331" name="Text 10"/>
          <p:cNvSpPr/>
          <p:nvPr/>
        </p:nvSpPr>
        <p:spPr>
          <a:xfrm>
            <a:off x="743040" y="3558240"/>
            <a:ext cx="31622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"I understood your request as: Delete all files older</a:t>
            </a:r>
            <a:endParaRPr b="0" lang="de-DE" sz="1050" strike="noStrike" u="none">
              <a:solidFill>
                <a:srgbClr val="000000"/>
              </a:solidFill>
              <a:effectLst/>
              <a:uFillTx/>
              <a:latin typeface="Arial"/>
            </a:endParaRPr>
          </a:p>
        </p:txBody>
      </p:sp>
      <p:sp>
        <p:nvSpPr>
          <p:cNvPr id="332" name="Text 11"/>
          <p:cNvSpPr/>
          <p:nvPr/>
        </p:nvSpPr>
        <p:spPr>
          <a:xfrm>
            <a:off x="743040" y="3753000"/>
            <a:ext cx="7142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than 2023."</a:t>
            </a:r>
            <a:endParaRPr b="0" lang="de-DE" sz="1050" strike="noStrike" u="none">
              <a:solidFill>
                <a:srgbClr val="000000"/>
              </a:solidFill>
              <a:effectLst/>
              <a:uFillTx/>
              <a:latin typeface="Arial"/>
            </a:endParaRPr>
          </a:p>
        </p:txBody>
      </p:sp>
      <p:sp>
        <p:nvSpPr>
          <p:cNvPr id="333" name="Text 12"/>
          <p:cNvSpPr/>
          <p:nvPr/>
        </p:nvSpPr>
        <p:spPr>
          <a:xfrm>
            <a:off x="743040" y="4019040"/>
            <a:ext cx="12117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Preview the Impact</a:t>
            </a:r>
            <a:endParaRPr b="0" lang="de-DE" sz="980" strike="noStrike" u="none">
              <a:solidFill>
                <a:srgbClr val="000000"/>
              </a:solidFill>
              <a:effectLst/>
              <a:uFillTx/>
              <a:latin typeface="Arial"/>
            </a:endParaRPr>
          </a:p>
        </p:txBody>
      </p:sp>
      <p:sp>
        <p:nvSpPr>
          <p:cNvPr id="334" name="Text 13"/>
          <p:cNvSpPr/>
          <p:nvPr/>
        </p:nvSpPr>
        <p:spPr>
          <a:xfrm>
            <a:off x="743040" y="4249440"/>
            <a:ext cx="22093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"This action will affect 450 records."</a:t>
            </a:r>
            <a:endParaRPr b="0" lang="de-DE" sz="1050" strike="noStrike" u="none">
              <a:solidFill>
                <a:srgbClr val="000000"/>
              </a:solidFill>
              <a:effectLst/>
              <a:uFillTx/>
              <a:latin typeface="Arial"/>
            </a:endParaRPr>
          </a:p>
        </p:txBody>
      </p:sp>
      <p:sp>
        <p:nvSpPr>
          <p:cNvPr id="335" name="Text 14"/>
          <p:cNvSpPr/>
          <p:nvPr/>
        </p:nvSpPr>
        <p:spPr>
          <a:xfrm>
            <a:off x="4857840" y="1467000"/>
            <a:ext cx="3714480" cy="288360"/>
          </a:xfrm>
          <a:prstGeom prst="rect">
            <a:avLst/>
          </a:prstGeom>
          <a:noFill/>
          <a:ln w="0">
            <a:noFill/>
          </a:ln>
        </p:spPr>
        <p:style>
          <a:lnRef idx="0"/>
          <a:fillRef idx="0"/>
          <a:effectRef idx="0"/>
          <a:fontRef idx="minor"/>
        </p:style>
        <p:txBody>
          <a:bodyPr lIns="0" rIns="0" tIns="0" bIns="84960" anchor="t">
            <a:spAutoFit/>
          </a:bodyPr>
          <a:p>
            <a:pPr defTabSz="914400">
              <a:lnSpc>
                <a:spcPts val="1599"/>
              </a:lnSpc>
              <a:tabLst>
                <a:tab algn="l" pos="0"/>
              </a:tabLst>
            </a:pPr>
            <a:r>
              <a:rPr b="1" lang="en-US" sz="1200" strike="noStrike" u="none">
                <a:solidFill>
                  <a:srgbClr val="3b82f6"/>
                </a:solidFill>
                <a:effectLst/>
                <a:uFillTx/>
                <a:latin typeface="Calibri"/>
              </a:rPr>
              <a:t>Control Protocols</a:t>
            </a:r>
            <a:endParaRPr b="0" lang="de-DE" sz="1200" strike="noStrike" u="none">
              <a:solidFill>
                <a:srgbClr val="000000"/>
              </a:solidFill>
              <a:effectLst/>
              <a:uFillTx/>
              <a:latin typeface="Arial"/>
            </a:endParaRPr>
          </a:p>
        </p:txBody>
      </p:sp>
      <p:sp>
        <p:nvSpPr>
          <p:cNvPr id="336" name="Text 15"/>
          <p:cNvSpPr/>
          <p:nvPr/>
        </p:nvSpPr>
        <p:spPr>
          <a:xfrm>
            <a:off x="4857840" y="1857960"/>
            <a:ext cx="3714480" cy="48204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160" strike="noStrike" u="none">
                <a:solidFill>
                  <a:srgbClr val="cbd5e1"/>
                </a:solidFill>
                <a:effectLst/>
                <a:uFillTx/>
                <a:latin typeface="Calibri"/>
              </a:rPr>
              <a:t>Friction is a feature, not a bug. Match the level of human oversight to the risk of the action.</a:t>
            </a:r>
            <a:endParaRPr b="0" lang="de-DE" sz="1160" strike="noStrike" u="none">
              <a:solidFill>
                <a:srgbClr val="000000"/>
              </a:solidFill>
              <a:effectLst/>
              <a:uFillTx/>
              <a:latin typeface="Arial"/>
            </a:endParaRPr>
          </a:p>
        </p:txBody>
      </p:sp>
      <p:sp>
        <p:nvSpPr>
          <p:cNvPr id="337" name="Shape 16"/>
          <p:cNvSpPr/>
          <p:nvPr/>
        </p:nvSpPr>
        <p:spPr>
          <a:xfrm>
            <a:off x="4857840" y="2400840"/>
            <a:ext cx="3714480" cy="7534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38" name="Shape 17"/>
          <p:cNvSpPr/>
          <p:nvPr/>
        </p:nvSpPr>
        <p:spPr>
          <a:xfrm>
            <a:off x="4857840" y="240084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39" name="Shape 18"/>
          <p:cNvSpPr/>
          <p:nvPr/>
        </p:nvSpPr>
        <p:spPr>
          <a:xfrm>
            <a:off x="8565480" y="2400840"/>
            <a:ext cx="6840" cy="75348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40" name="Shape 19"/>
          <p:cNvSpPr/>
          <p:nvPr/>
        </p:nvSpPr>
        <p:spPr>
          <a:xfrm>
            <a:off x="4857840" y="314748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41" name="Shape 20"/>
          <p:cNvSpPr/>
          <p:nvPr/>
        </p:nvSpPr>
        <p:spPr>
          <a:xfrm>
            <a:off x="4857840" y="2400840"/>
            <a:ext cx="56880" cy="75348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42" name="Text 21"/>
          <p:cNvSpPr/>
          <p:nvPr/>
        </p:nvSpPr>
        <p:spPr>
          <a:xfrm>
            <a:off x="4929120" y="2472480"/>
            <a:ext cx="113328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High Risk (Irreversible)</a:t>
            </a:r>
            <a:endParaRPr b="0" lang="de-DE" sz="790" strike="noStrike" u="none">
              <a:solidFill>
                <a:srgbClr val="000000"/>
              </a:solidFill>
              <a:effectLst/>
              <a:uFillTx/>
              <a:latin typeface="Arial"/>
            </a:endParaRPr>
          </a:p>
        </p:txBody>
      </p:sp>
      <p:sp>
        <p:nvSpPr>
          <p:cNvPr id="343" name="Text 22"/>
          <p:cNvSpPr/>
          <p:nvPr/>
        </p:nvSpPr>
        <p:spPr>
          <a:xfrm>
            <a:off x="4929120" y="2663640"/>
            <a:ext cx="16408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Explicit Approval Required</a:t>
            </a:r>
            <a:endParaRPr b="0" lang="de-DE" sz="980" strike="noStrike" u="none">
              <a:solidFill>
                <a:srgbClr val="000000"/>
              </a:solidFill>
              <a:effectLst/>
              <a:uFillTx/>
              <a:latin typeface="Arial"/>
            </a:endParaRPr>
          </a:p>
        </p:txBody>
      </p:sp>
      <p:sp>
        <p:nvSpPr>
          <p:cNvPr id="344" name="Text 23"/>
          <p:cNvSpPr/>
          <p:nvPr/>
        </p:nvSpPr>
        <p:spPr>
          <a:xfrm>
            <a:off x="4929120" y="2894040"/>
            <a:ext cx="28141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Deleting data, sending money, publishing content.</a:t>
            </a:r>
            <a:endParaRPr b="0" lang="de-DE" sz="939" strike="noStrike" u="none">
              <a:solidFill>
                <a:srgbClr val="000000"/>
              </a:solidFill>
              <a:effectLst/>
              <a:uFillTx/>
              <a:latin typeface="Arial"/>
            </a:endParaRPr>
          </a:p>
        </p:txBody>
      </p:sp>
      <p:sp>
        <p:nvSpPr>
          <p:cNvPr id="345" name="Shape 24"/>
          <p:cNvSpPr/>
          <p:nvPr/>
        </p:nvSpPr>
        <p:spPr>
          <a:xfrm>
            <a:off x="4857840" y="3211920"/>
            <a:ext cx="3714480" cy="7534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46" name="Shape 25"/>
          <p:cNvSpPr/>
          <p:nvPr/>
        </p:nvSpPr>
        <p:spPr>
          <a:xfrm>
            <a:off x="4857840" y="321192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47" name="Shape 26"/>
          <p:cNvSpPr/>
          <p:nvPr/>
        </p:nvSpPr>
        <p:spPr>
          <a:xfrm>
            <a:off x="8565480" y="3211920"/>
            <a:ext cx="6840" cy="75348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48" name="Shape 27"/>
          <p:cNvSpPr/>
          <p:nvPr/>
        </p:nvSpPr>
        <p:spPr>
          <a:xfrm>
            <a:off x="4857840" y="395820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49" name="Shape 28"/>
          <p:cNvSpPr/>
          <p:nvPr/>
        </p:nvSpPr>
        <p:spPr>
          <a:xfrm>
            <a:off x="4857840" y="3211920"/>
            <a:ext cx="56880" cy="75348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50" name="Text 29"/>
          <p:cNvSpPr/>
          <p:nvPr/>
        </p:nvSpPr>
        <p:spPr>
          <a:xfrm>
            <a:off x="4929120" y="3283200"/>
            <a:ext cx="12456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Medium Risk (Reversible)</a:t>
            </a:r>
            <a:endParaRPr b="0" lang="de-DE" sz="790" strike="noStrike" u="none">
              <a:solidFill>
                <a:srgbClr val="000000"/>
              </a:solidFill>
              <a:effectLst/>
              <a:uFillTx/>
              <a:latin typeface="Arial"/>
            </a:endParaRPr>
          </a:p>
        </p:txBody>
      </p:sp>
      <p:sp>
        <p:nvSpPr>
          <p:cNvPr id="351" name="Text 30"/>
          <p:cNvSpPr/>
          <p:nvPr/>
        </p:nvSpPr>
        <p:spPr>
          <a:xfrm>
            <a:off x="4929120" y="3474360"/>
            <a:ext cx="8424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Review &amp; Edit</a:t>
            </a:r>
            <a:endParaRPr b="0" lang="de-DE" sz="980" strike="noStrike" u="none">
              <a:solidFill>
                <a:srgbClr val="000000"/>
              </a:solidFill>
              <a:effectLst/>
              <a:uFillTx/>
              <a:latin typeface="Arial"/>
            </a:endParaRPr>
          </a:p>
        </p:txBody>
      </p:sp>
      <p:sp>
        <p:nvSpPr>
          <p:cNvPr id="352" name="Text 31"/>
          <p:cNvSpPr/>
          <p:nvPr/>
        </p:nvSpPr>
        <p:spPr>
          <a:xfrm>
            <a:off x="4929120" y="3704760"/>
            <a:ext cx="28238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Drafting emails, generating code, creating reports.</a:t>
            </a:r>
            <a:endParaRPr b="0" lang="de-DE" sz="939" strike="noStrike" u="none">
              <a:solidFill>
                <a:srgbClr val="000000"/>
              </a:solidFill>
              <a:effectLst/>
              <a:uFillTx/>
              <a:latin typeface="Arial"/>
            </a:endParaRPr>
          </a:p>
        </p:txBody>
      </p:sp>
      <p:sp>
        <p:nvSpPr>
          <p:cNvPr id="353" name="Shape 32"/>
          <p:cNvSpPr/>
          <p:nvPr/>
        </p:nvSpPr>
        <p:spPr>
          <a:xfrm>
            <a:off x="4857840" y="4022640"/>
            <a:ext cx="3714480" cy="7534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54" name="Shape 33"/>
          <p:cNvSpPr/>
          <p:nvPr/>
        </p:nvSpPr>
        <p:spPr>
          <a:xfrm>
            <a:off x="4857840" y="402264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55" name="Shape 34"/>
          <p:cNvSpPr/>
          <p:nvPr/>
        </p:nvSpPr>
        <p:spPr>
          <a:xfrm>
            <a:off x="8565480" y="4022640"/>
            <a:ext cx="6840" cy="75348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56" name="Shape 35"/>
          <p:cNvSpPr/>
          <p:nvPr/>
        </p:nvSpPr>
        <p:spPr>
          <a:xfrm>
            <a:off x="4857840" y="4769280"/>
            <a:ext cx="3714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357" name="Shape 36"/>
          <p:cNvSpPr/>
          <p:nvPr/>
        </p:nvSpPr>
        <p:spPr>
          <a:xfrm>
            <a:off x="4857840" y="4022640"/>
            <a:ext cx="56880" cy="75348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58" name="Text 37"/>
          <p:cNvSpPr/>
          <p:nvPr/>
        </p:nvSpPr>
        <p:spPr>
          <a:xfrm>
            <a:off x="4929120" y="4093920"/>
            <a:ext cx="10346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Low Risk (Read-Only)</a:t>
            </a:r>
            <a:endParaRPr b="0" lang="de-DE" sz="790" strike="noStrike" u="none">
              <a:solidFill>
                <a:srgbClr val="000000"/>
              </a:solidFill>
              <a:effectLst/>
              <a:uFillTx/>
              <a:latin typeface="Arial"/>
            </a:endParaRPr>
          </a:p>
        </p:txBody>
      </p:sp>
      <p:sp>
        <p:nvSpPr>
          <p:cNvPr id="359" name="Text 38"/>
          <p:cNvSpPr/>
          <p:nvPr/>
        </p:nvSpPr>
        <p:spPr>
          <a:xfrm>
            <a:off x="4929120" y="4285080"/>
            <a:ext cx="1448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Autonomous Execution</a:t>
            </a:r>
            <a:endParaRPr b="0" lang="de-DE" sz="980" strike="noStrike" u="none">
              <a:solidFill>
                <a:srgbClr val="000000"/>
              </a:solidFill>
              <a:effectLst/>
              <a:uFillTx/>
              <a:latin typeface="Arial"/>
            </a:endParaRPr>
          </a:p>
        </p:txBody>
      </p:sp>
      <p:sp>
        <p:nvSpPr>
          <p:cNvPr id="360" name="Text 39"/>
          <p:cNvSpPr/>
          <p:nvPr/>
        </p:nvSpPr>
        <p:spPr>
          <a:xfrm>
            <a:off x="4929120" y="4515480"/>
            <a:ext cx="22554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Searching, summarizing, analyzing data.</a:t>
            </a:r>
            <a:endParaRPr b="0" lang="de-DE" sz="9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Image 0" descr="preencoded.png"/>
          <p:cNvPicPr/>
          <p:nvPr/>
        </p:nvPicPr>
        <p:blipFill>
          <a:blip r:embed="rId1"/>
          <a:stretch/>
        </p:blipFill>
        <p:spPr>
          <a:xfrm>
            <a:off x="0" y="0"/>
            <a:ext cx="9143640" cy="5533200"/>
          </a:xfrm>
          <a:prstGeom prst="rect">
            <a:avLst/>
          </a:prstGeom>
          <a:noFill/>
          <a:ln w="0">
            <a:noFill/>
          </a:ln>
        </p:spPr>
      </p:pic>
      <p:sp>
        <p:nvSpPr>
          <p:cNvPr id="362" name="Shape 0"/>
          <p:cNvSpPr/>
          <p:nvPr/>
        </p:nvSpPr>
        <p:spPr>
          <a:xfrm>
            <a:off x="578520" y="435600"/>
            <a:ext cx="79862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63" name="Shape 1"/>
          <p:cNvSpPr/>
          <p:nvPr/>
        </p:nvSpPr>
        <p:spPr>
          <a:xfrm>
            <a:off x="578520" y="435600"/>
            <a:ext cx="79862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364" name="Text 2"/>
          <p:cNvSpPr/>
          <p:nvPr/>
        </p:nvSpPr>
        <p:spPr>
          <a:xfrm>
            <a:off x="578520" y="650160"/>
            <a:ext cx="40057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The Culture Challenge</a:t>
            </a:r>
            <a:endParaRPr b="0" lang="de-DE" sz="2860" strike="noStrike" u="none">
              <a:solidFill>
                <a:srgbClr val="000000"/>
              </a:solidFill>
              <a:effectLst/>
              <a:uFillTx/>
              <a:latin typeface="Arial"/>
            </a:endParaRPr>
          </a:p>
        </p:txBody>
      </p:sp>
      <p:sp>
        <p:nvSpPr>
          <p:cNvPr id="365" name="Text 3"/>
          <p:cNvSpPr/>
          <p:nvPr/>
        </p:nvSpPr>
        <p:spPr>
          <a:xfrm>
            <a:off x="578520" y="1161720"/>
            <a:ext cx="266364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Governance vs. Autonomy</a:t>
            </a:r>
            <a:endParaRPr b="0" lang="de-DE" sz="1700" strike="noStrike" u="none">
              <a:solidFill>
                <a:srgbClr val="000000"/>
              </a:solidFill>
              <a:effectLst/>
              <a:uFillTx/>
              <a:latin typeface="Arial"/>
            </a:endParaRPr>
          </a:p>
        </p:txBody>
      </p:sp>
      <p:sp>
        <p:nvSpPr>
          <p:cNvPr id="366" name="Shape 4"/>
          <p:cNvSpPr/>
          <p:nvPr/>
        </p:nvSpPr>
        <p:spPr>
          <a:xfrm>
            <a:off x="578520" y="1759680"/>
            <a:ext cx="3850200" cy="32803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67" name="Shape 5"/>
          <p:cNvSpPr/>
          <p:nvPr/>
        </p:nvSpPr>
        <p:spPr>
          <a:xfrm>
            <a:off x="578520" y="1759680"/>
            <a:ext cx="28080" cy="328032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68" name="Text 6"/>
          <p:cNvSpPr/>
          <p:nvPr/>
        </p:nvSpPr>
        <p:spPr>
          <a:xfrm>
            <a:off x="664200" y="1845720"/>
            <a:ext cx="6541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ec4899"/>
                </a:solidFill>
                <a:effectLst/>
                <a:uFillTx/>
                <a:latin typeface="Calibri"/>
              </a:rPr>
              <a:t>The Trap</a:t>
            </a:r>
            <a:endParaRPr b="0" lang="de-DE" sz="1200" strike="noStrike" u="none">
              <a:solidFill>
                <a:srgbClr val="000000"/>
              </a:solidFill>
              <a:effectLst/>
              <a:uFillTx/>
              <a:latin typeface="Arial"/>
            </a:endParaRPr>
          </a:p>
        </p:txBody>
      </p:sp>
      <p:sp>
        <p:nvSpPr>
          <p:cNvPr id="369" name="Text 7"/>
          <p:cNvSpPr/>
          <p:nvPr/>
        </p:nvSpPr>
        <p:spPr>
          <a:xfrm>
            <a:off x="664200" y="2165400"/>
            <a:ext cx="8204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Fake Legibility</a:t>
            </a:r>
            <a:endParaRPr b="0" lang="de-DE" sz="880" strike="noStrike" u="none">
              <a:solidFill>
                <a:srgbClr val="000000"/>
              </a:solidFill>
              <a:effectLst/>
              <a:uFillTx/>
              <a:latin typeface="Arial"/>
            </a:endParaRPr>
          </a:p>
        </p:txBody>
      </p:sp>
      <p:sp>
        <p:nvSpPr>
          <p:cNvPr id="370" name="Text 8"/>
          <p:cNvSpPr/>
          <p:nvPr/>
        </p:nvSpPr>
        <p:spPr>
          <a:xfrm>
            <a:off x="664200" y="2402640"/>
            <a:ext cx="313452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Creating perfect-looking AI dashboards and reports that</a:t>
            </a:r>
            <a:endParaRPr b="0" lang="de-DE" sz="939" strike="noStrike" u="none">
              <a:solidFill>
                <a:srgbClr val="000000"/>
              </a:solidFill>
              <a:effectLst/>
              <a:uFillTx/>
              <a:latin typeface="Arial"/>
            </a:endParaRPr>
          </a:p>
        </p:txBody>
      </p:sp>
      <p:sp>
        <p:nvSpPr>
          <p:cNvPr id="371" name="Text 9"/>
          <p:cNvSpPr/>
          <p:nvPr/>
        </p:nvSpPr>
        <p:spPr>
          <a:xfrm>
            <a:off x="664200" y="2402640"/>
            <a:ext cx="3673080" cy="190800"/>
          </a:xfrm>
          <a:prstGeom prst="rect">
            <a:avLst/>
          </a:prstGeom>
          <a:noFill/>
          <a:ln w="0">
            <a:noFill/>
          </a:ln>
        </p:spPr>
        <p:style>
          <a:lnRef idx="0"/>
          <a:fillRef idx="0"/>
          <a:effectRef idx="0"/>
          <a:fontRef idx="minor"/>
        </p:style>
        <p:txBody>
          <a:bodyPr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give leadership false sense of control.</a:t>
            </a:r>
            <a:endParaRPr b="0" lang="de-DE" sz="939" strike="noStrike" u="none">
              <a:solidFill>
                <a:srgbClr val="000000"/>
              </a:solidFill>
              <a:effectLst/>
              <a:uFillTx/>
              <a:latin typeface="Arial"/>
            </a:endParaRPr>
          </a:p>
        </p:txBody>
      </p:sp>
      <p:sp>
        <p:nvSpPr>
          <p:cNvPr id="372" name="Text 10"/>
          <p:cNvSpPr/>
          <p:nvPr/>
        </p:nvSpPr>
        <p:spPr>
          <a:xfrm>
            <a:off x="664200" y="2865240"/>
            <a:ext cx="12643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Surveillance Mentality</a:t>
            </a:r>
            <a:endParaRPr b="0" lang="de-DE" sz="880" strike="noStrike" u="none">
              <a:solidFill>
                <a:srgbClr val="000000"/>
              </a:solidFill>
              <a:effectLst/>
              <a:uFillTx/>
              <a:latin typeface="Arial"/>
            </a:endParaRPr>
          </a:p>
        </p:txBody>
      </p:sp>
      <p:sp>
        <p:nvSpPr>
          <p:cNvPr id="373" name="Text 11"/>
          <p:cNvSpPr/>
          <p:nvPr/>
        </p:nvSpPr>
        <p:spPr>
          <a:xfrm>
            <a:off x="664200" y="3102840"/>
            <a:ext cx="332028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Using AI to track and enforce adherence to top-down plans,</a:t>
            </a:r>
            <a:endParaRPr b="0" lang="de-DE" sz="939" strike="noStrike" u="none">
              <a:solidFill>
                <a:srgbClr val="000000"/>
              </a:solidFill>
              <a:effectLst/>
              <a:uFillTx/>
              <a:latin typeface="Arial"/>
            </a:endParaRPr>
          </a:p>
        </p:txBody>
      </p:sp>
      <p:sp>
        <p:nvSpPr>
          <p:cNvPr id="374" name="Text 12"/>
          <p:cNvSpPr/>
          <p:nvPr/>
        </p:nvSpPr>
        <p:spPr>
          <a:xfrm>
            <a:off x="664200" y="3295800"/>
            <a:ext cx="150048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not to empower execution.</a:t>
            </a:r>
            <a:endParaRPr b="0" lang="de-DE" sz="939" strike="noStrike" u="none">
              <a:solidFill>
                <a:srgbClr val="000000"/>
              </a:solidFill>
              <a:effectLst/>
              <a:uFillTx/>
              <a:latin typeface="Arial"/>
            </a:endParaRPr>
          </a:p>
        </p:txBody>
      </p:sp>
      <p:sp>
        <p:nvSpPr>
          <p:cNvPr id="375" name="Text 13"/>
          <p:cNvSpPr/>
          <p:nvPr/>
        </p:nvSpPr>
        <p:spPr>
          <a:xfrm>
            <a:off x="664200" y="3565440"/>
            <a:ext cx="12952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Strangling Tiger Teams</a:t>
            </a:r>
            <a:endParaRPr b="0" lang="de-DE" sz="880" strike="noStrike" u="none">
              <a:solidFill>
                <a:srgbClr val="000000"/>
              </a:solidFill>
              <a:effectLst/>
              <a:uFillTx/>
              <a:latin typeface="Arial"/>
            </a:endParaRPr>
          </a:p>
        </p:txBody>
      </p:sp>
      <p:sp>
        <p:nvSpPr>
          <p:cNvPr id="376" name="Text 14"/>
          <p:cNvSpPr/>
          <p:nvPr/>
        </p:nvSpPr>
        <p:spPr>
          <a:xfrm>
            <a:off x="664200" y="3803040"/>
            <a:ext cx="326844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Over-governance kills the autonomous, trusted teams that</a:t>
            </a:r>
            <a:endParaRPr b="0" lang="de-DE" sz="939" strike="noStrike" u="none">
              <a:solidFill>
                <a:srgbClr val="000000"/>
              </a:solidFill>
              <a:effectLst/>
              <a:uFillTx/>
              <a:latin typeface="Arial"/>
            </a:endParaRPr>
          </a:p>
        </p:txBody>
      </p:sp>
      <p:sp>
        <p:nvSpPr>
          <p:cNvPr id="377" name="Text 15"/>
          <p:cNvSpPr/>
          <p:nvPr/>
        </p:nvSpPr>
        <p:spPr>
          <a:xfrm>
            <a:off x="664200" y="3996000"/>
            <a:ext cx="222516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actually solve problems and drive value.</a:t>
            </a:r>
            <a:endParaRPr b="0" lang="de-DE" sz="939" strike="noStrike" u="none">
              <a:solidFill>
                <a:srgbClr val="000000"/>
              </a:solidFill>
              <a:effectLst/>
              <a:uFillTx/>
              <a:latin typeface="Arial"/>
            </a:endParaRPr>
          </a:p>
        </p:txBody>
      </p:sp>
      <p:sp>
        <p:nvSpPr>
          <p:cNvPr id="378" name="Shape 16"/>
          <p:cNvSpPr/>
          <p:nvPr/>
        </p:nvSpPr>
        <p:spPr>
          <a:xfrm>
            <a:off x="664200" y="4351320"/>
            <a:ext cx="3678840" cy="40860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79" name="Shape 17"/>
          <p:cNvSpPr/>
          <p:nvPr/>
        </p:nvSpPr>
        <p:spPr>
          <a:xfrm>
            <a:off x="664200" y="4351320"/>
            <a:ext cx="28080" cy="40860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80" name="Text 18"/>
          <p:cNvSpPr/>
          <p:nvPr/>
        </p:nvSpPr>
        <p:spPr>
          <a:xfrm>
            <a:off x="664200" y="4351320"/>
            <a:ext cx="3678840" cy="356760"/>
          </a:xfrm>
          <a:prstGeom prst="rect">
            <a:avLst/>
          </a:prstGeom>
          <a:noFill/>
          <a:ln w="0">
            <a:noFill/>
          </a:ln>
        </p:spPr>
        <p:style>
          <a:lnRef idx="0"/>
          <a:fillRef idx="0"/>
          <a:effectRef idx="0"/>
          <a:fontRef idx="minor"/>
        </p:style>
        <p:txBody>
          <a:bodyPr lIns="127440" rIns="127440" tIns="89280" bIns="89280" anchor="t">
            <a:spAutoFit/>
          </a:bodyPr>
          <a:p>
            <a:pPr defTabSz="914400">
              <a:lnSpc>
                <a:spcPts val="1400"/>
              </a:lnSpc>
              <a:tabLst>
                <a:tab algn="l" pos="0"/>
              </a:tabLst>
            </a:pPr>
            <a:r>
              <a:rPr b="1" i="1" lang="en-US" sz="980" strike="noStrike" u="none">
                <a:solidFill>
                  <a:srgbClr val="cbd5e1"/>
                </a:solidFill>
                <a:effectLst/>
                <a:uFillTx/>
                <a:latin typeface="Calibri"/>
              </a:rPr>
              <a:t>"Process suffocation kills innovation."</a:t>
            </a:r>
            <a:endParaRPr b="0" lang="de-DE" sz="980" strike="noStrike" u="none">
              <a:solidFill>
                <a:srgbClr val="000000"/>
              </a:solidFill>
              <a:effectLst/>
              <a:uFillTx/>
              <a:latin typeface="Arial"/>
            </a:endParaRPr>
          </a:p>
        </p:txBody>
      </p:sp>
      <p:sp>
        <p:nvSpPr>
          <p:cNvPr id="381" name="Shape 19"/>
          <p:cNvSpPr/>
          <p:nvPr/>
        </p:nvSpPr>
        <p:spPr>
          <a:xfrm>
            <a:off x="4714920" y="1759680"/>
            <a:ext cx="3850200" cy="32803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82" name="Shape 20"/>
          <p:cNvSpPr/>
          <p:nvPr/>
        </p:nvSpPr>
        <p:spPr>
          <a:xfrm>
            <a:off x="4714920" y="1759680"/>
            <a:ext cx="28080" cy="328032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83" name="Text 21"/>
          <p:cNvSpPr/>
          <p:nvPr/>
        </p:nvSpPr>
        <p:spPr>
          <a:xfrm>
            <a:off x="4800600" y="1845720"/>
            <a:ext cx="9507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3b82f6"/>
                </a:solidFill>
                <a:effectLst/>
                <a:uFillTx/>
                <a:latin typeface="Calibri"/>
              </a:rPr>
              <a:t>The Solution</a:t>
            </a:r>
            <a:endParaRPr b="0" lang="de-DE" sz="1200" strike="noStrike" u="none">
              <a:solidFill>
                <a:srgbClr val="000000"/>
              </a:solidFill>
              <a:effectLst/>
              <a:uFillTx/>
              <a:latin typeface="Arial"/>
            </a:endParaRPr>
          </a:p>
        </p:txBody>
      </p:sp>
      <p:sp>
        <p:nvSpPr>
          <p:cNvPr id="384" name="Text 22"/>
          <p:cNvSpPr/>
          <p:nvPr/>
        </p:nvSpPr>
        <p:spPr>
          <a:xfrm>
            <a:off x="4800600" y="2165400"/>
            <a:ext cx="9540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AI as Power Pack</a:t>
            </a:r>
            <a:endParaRPr b="0" lang="de-DE" sz="880" strike="noStrike" u="none">
              <a:solidFill>
                <a:srgbClr val="000000"/>
              </a:solidFill>
              <a:effectLst/>
              <a:uFillTx/>
              <a:latin typeface="Arial"/>
            </a:endParaRPr>
          </a:p>
        </p:txBody>
      </p:sp>
      <p:sp>
        <p:nvSpPr>
          <p:cNvPr id="385" name="Text 23"/>
          <p:cNvSpPr/>
          <p:nvPr/>
        </p:nvSpPr>
        <p:spPr>
          <a:xfrm>
            <a:off x="4800600" y="2402640"/>
            <a:ext cx="309240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Use AI to empower small, autonomous teams for faster</a:t>
            </a:r>
            <a:endParaRPr b="0" lang="de-DE" sz="939" strike="noStrike" u="none">
              <a:solidFill>
                <a:srgbClr val="000000"/>
              </a:solidFill>
              <a:effectLst/>
              <a:uFillTx/>
              <a:latin typeface="Arial"/>
            </a:endParaRPr>
          </a:p>
        </p:txBody>
      </p:sp>
      <p:sp>
        <p:nvSpPr>
          <p:cNvPr id="386" name="Text 24"/>
          <p:cNvSpPr/>
          <p:nvPr/>
        </p:nvSpPr>
        <p:spPr>
          <a:xfrm>
            <a:off x="4800600" y="2595600"/>
            <a:ext cx="230076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coding, debugging, and problem-solving.</a:t>
            </a:r>
            <a:endParaRPr b="0" lang="de-DE" sz="939" strike="noStrike" u="none">
              <a:solidFill>
                <a:srgbClr val="000000"/>
              </a:solidFill>
              <a:effectLst/>
              <a:uFillTx/>
              <a:latin typeface="Arial"/>
            </a:endParaRPr>
          </a:p>
        </p:txBody>
      </p:sp>
      <p:sp>
        <p:nvSpPr>
          <p:cNvPr id="387" name="Text 25"/>
          <p:cNvSpPr/>
          <p:nvPr/>
        </p:nvSpPr>
        <p:spPr>
          <a:xfrm>
            <a:off x="4800600" y="2865240"/>
            <a:ext cx="12535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Measure by Outcomes</a:t>
            </a:r>
            <a:endParaRPr b="0" lang="de-DE" sz="880" strike="noStrike" u="none">
              <a:solidFill>
                <a:srgbClr val="000000"/>
              </a:solidFill>
              <a:effectLst/>
              <a:uFillTx/>
              <a:latin typeface="Arial"/>
            </a:endParaRPr>
          </a:p>
        </p:txBody>
      </p:sp>
      <p:sp>
        <p:nvSpPr>
          <p:cNvPr id="388" name="Text 26"/>
          <p:cNvSpPr/>
          <p:nvPr/>
        </p:nvSpPr>
        <p:spPr>
          <a:xfrm>
            <a:off x="4800600" y="3102840"/>
            <a:ext cx="320760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Judge teams by results, not by adherence to AI-generated</a:t>
            </a:r>
            <a:endParaRPr b="0" lang="de-DE" sz="939" strike="noStrike" u="none">
              <a:solidFill>
                <a:srgbClr val="000000"/>
              </a:solidFill>
              <a:effectLst/>
              <a:uFillTx/>
              <a:latin typeface="Arial"/>
            </a:endParaRPr>
          </a:p>
        </p:txBody>
      </p:sp>
      <p:sp>
        <p:nvSpPr>
          <p:cNvPr id="389" name="Text 27"/>
          <p:cNvSpPr/>
          <p:nvPr/>
        </p:nvSpPr>
        <p:spPr>
          <a:xfrm>
            <a:off x="4800600" y="3295800"/>
            <a:ext cx="180000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plans or perfect documentation.</a:t>
            </a:r>
            <a:endParaRPr b="0" lang="de-DE" sz="939" strike="noStrike" u="none">
              <a:solidFill>
                <a:srgbClr val="000000"/>
              </a:solidFill>
              <a:effectLst/>
              <a:uFillTx/>
              <a:latin typeface="Arial"/>
            </a:endParaRPr>
          </a:p>
        </p:txBody>
      </p:sp>
      <p:sp>
        <p:nvSpPr>
          <p:cNvPr id="390" name="Text 28"/>
          <p:cNvSpPr/>
          <p:nvPr/>
        </p:nvSpPr>
        <p:spPr>
          <a:xfrm>
            <a:off x="4800600" y="3565440"/>
            <a:ext cx="12099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880" strike="noStrike" u="none">
                <a:solidFill>
                  <a:srgbClr val="ffffff"/>
                </a:solidFill>
                <a:effectLst/>
                <a:uFillTx/>
                <a:latin typeface="Calibri"/>
              </a:rPr>
              <a:t>AI as Cheap Historian</a:t>
            </a:r>
            <a:endParaRPr b="0" lang="de-DE" sz="880" strike="noStrike" u="none">
              <a:solidFill>
                <a:srgbClr val="000000"/>
              </a:solidFill>
              <a:effectLst/>
              <a:uFillTx/>
              <a:latin typeface="Arial"/>
            </a:endParaRPr>
          </a:p>
        </p:txBody>
      </p:sp>
      <p:sp>
        <p:nvSpPr>
          <p:cNvPr id="391" name="Text 29"/>
          <p:cNvSpPr/>
          <p:nvPr/>
        </p:nvSpPr>
        <p:spPr>
          <a:xfrm>
            <a:off x="4800600" y="3803040"/>
            <a:ext cx="324252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Let AI document and translate real work after the fact, not</a:t>
            </a:r>
            <a:endParaRPr b="0" lang="de-DE" sz="939" strike="noStrike" u="none">
              <a:solidFill>
                <a:srgbClr val="000000"/>
              </a:solidFill>
              <a:effectLst/>
              <a:uFillTx/>
              <a:latin typeface="Arial"/>
            </a:endParaRPr>
          </a:p>
        </p:txBody>
      </p:sp>
      <p:sp>
        <p:nvSpPr>
          <p:cNvPr id="392" name="Text 30"/>
          <p:cNvSpPr/>
          <p:nvPr/>
        </p:nvSpPr>
        <p:spPr>
          <a:xfrm>
            <a:off x="4800600" y="3996000"/>
            <a:ext cx="1186560" cy="19008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dictate it from above.</a:t>
            </a:r>
            <a:endParaRPr b="0" lang="de-DE" sz="939" strike="noStrike" u="none">
              <a:solidFill>
                <a:srgbClr val="000000"/>
              </a:solidFill>
              <a:effectLst/>
              <a:uFillTx/>
              <a:latin typeface="Arial"/>
            </a:endParaRPr>
          </a:p>
        </p:txBody>
      </p:sp>
      <p:sp>
        <p:nvSpPr>
          <p:cNvPr id="393" name="Shape 31"/>
          <p:cNvSpPr/>
          <p:nvPr/>
        </p:nvSpPr>
        <p:spPr>
          <a:xfrm>
            <a:off x="4800600" y="4351320"/>
            <a:ext cx="3678840" cy="60336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94" name="Shape 32"/>
          <p:cNvSpPr/>
          <p:nvPr/>
        </p:nvSpPr>
        <p:spPr>
          <a:xfrm>
            <a:off x="4800600" y="4351320"/>
            <a:ext cx="28080" cy="60336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95" name="Text 33"/>
          <p:cNvSpPr/>
          <p:nvPr/>
        </p:nvSpPr>
        <p:spPr>
          <a:xfrm>
            <a:off x="4800600" y="4351320"/>
            <a:ext cx="3678840" cy="356760"/>
          </a:xfrm>
          <a:prstGeom prst="rect">
            <a:avLst/>
          </a:prstGeom>
          <a:noFill/>
          <a:ln w="0">
            <a:noFill/>
          </a:ln>
        </p:spPr>
        <p:style>
          <a:lnRef idx="0"/>
          <a:fillRef idx="0"/>
          <a:effectRef idx="0"/>
          <a:fontRef idx="minor"/>
        </p:style>
        <p:txBody>
          <a:bodyPr lIns="127440" rIns="127440" tIns="89280" bIns="89280" anchor="t">
            <a:spAutoFit/>
          </a:bodyPr>
          <a:p>
            <a:pPr defTabSz="914400">
              <a:lnSpc>
                <a:spcPts val="1400"/>
              </a:lnSpc>
              <a:tabLst>
                <a:tab algn="l" pos="0"/>
              </a:tabLst>
            </a:pPr>
            <a:r>
              <a:rPr b="1" i="1" lang="en-US" sz="980" strike="noStrike" u="none">
                <a:solidFill>
                  <a:srgbClr val="cbd5e1"/>
                </a:solidFill>
                <a:effectLst/>
                <a:uFillTx/>
                <a:latin typeface="Calibri"/>
              </a:rPr>
              <a:t>"Protect the messy spaces where real work happens."</a:t>
            </a:r>
            <a:endParaRPr b="0" lang="de-DE" sz="98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Image 0" descr="preencoded.png"/>
          <p:cNvPicPr/>
          <p:nvPr/>
        </p:nvPicPr>
        <p:blipFill>
          <a:blip r:embed="rId1"/>
          <a:stretch/>
        </p:blipFill>
        <p:spPr>
          <a:xfrm>
            <a:off x="0" y="0"/>
            <a:ext cx="9143640" cy="5602320"/>
          </a:xfrm>
          <a:prstGeom prst="rect">
            <a:avLst/>
          </a:prstGeom>
          <a:noFill/>
          <a:ln w="0">
            <a:noFill/>
          </a:ln>
        </p:spPr>
      </p:pic>
      <p:sp>
        <p:nvSpPr>
          <p:cNvPr id="397"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98" name="Shape 1"/>
          <p:cNvSpPr/>
          <p:nvPr/>
        </p:nvSpPr>
        <p:spPr>
          <a:xfrm>
            <a:off x="571680" y="42876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399" name="Text 2"/>
          <p:cNvSpPr/>
          <p:nvPr/>
        </p:nvSpPr>
        <p:spPr>
          <a:xfrm>
            <a:off x="571680" y="642960"/>
            <a:ext cx="434484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Enterprise Procurement</a:t>
            </a:r>
            <a:endParaRPr b="0" lang="de-DE" sz="2860" strike="noStrike" u="none">
              <a:solidFill>
                <a:srgbClr val="000000"/>
              </a:solidFill>
              <a:effectLst/>
              <a:uFillTx/>
              <a:latin typeface="Arial"/>
            </a:endParaRPr>
          </a:p>
        </p:txBody>
      </p:sp>
      <p:sp>
        <p:nvSpPr>
          <p:cNvPr id="400" name="Text 3"/>
          <p:cNvSpPr/>
          <p:nvPr/>
        </p:nvSpPr>
        <p:spPr>
          <a:xfrm>
            <a:off x="571680" y="1154520"/>
            <a:ext cx="273168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What Buyers Actually Want</a:t>
            </a:r>
            <a:endParaRPr b="0" lang="de-DE" sz="1700" strike="noStrike" u="none">
              <a:solidFill>
                <a:srgbClr val="000000"/>
              </a:solidFill>
              <a:effectLst/>
              <a:uFillTx/>
              <a:latin typeface="Arial"/>
            </a:endParaRPr>
          </a:p>
        </p:txBody>
      </p:sp>
      <p:sp>
        <p:nvSpPr>
          <p:cNvPr id="401" name="Text 4"/>
          <p:cNvSpPr/>
          <p:nvPr/>
        </p:nvSpPr>
        <p:spPr>
          <a:xfrm>
            <a:off x="707400" y="175284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1</a:t>
            </a:r>
            <a:endParaRPr b="0" lang="de-DE" sz="1390" strike="noStrike" u="none">
              <a:solidFill>
                <a:srgbClr val="000000"/>
              </a:solidFill>
              <a:effectLst/>
              <a:uFillTx/>
              <a:latin typeface="Arial"/>
            </a:endParaRPr>
          </a:p>
        </p:txBody>
      </p:sp>
      <p:sp>
        <p:nvSpPr>
          <p:cNvPr id="402" name="Text 5"/>
          <p:cNvSpPr/>
          <p:nvPr/>
        </p:nvSpPr>
        <p:spPr>
          <a:xfrm>
            <a:off x="707400" y="2061720"/>
            <a:ext cx="11458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A Vendor We Trust</a:t>
            </a:r>
            <a:endParaRPr b="0" lang="de-DE" sz="980" strike="noStrike" u="none">
              <a:solidFill>
                <a:srgbClr val="000000"/>
              </a:solidFill>
              <a:effectLst/>
              <a:uFillTx/>
              <a:latin typeface="Arial"/>
            </a:endParaRPr>
          </a:p>
        </p:txBody>
      </p:sp>
      <p:sp>
        <p:nvSpPr>
          <p:cNvPr id="403" name="Text 6"/>
          <p:cNvSpPr/>
          <p:nvPr/>
        </p:nvSpPr>
        <p:spPr>
          <a:xfrm>
            <a:off x="707400" y="2292120"/>
            <a:ext cx="934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80%+ of executives</a:t>
            </a:r>
            <a:endParaRPr b="0" lang="de-DE" sz="790" strike="noStrike" u="none">
              <a:solidFill>
                <a:srgbClr val="000000"/>
              </a:solidFill>
              <a:effectLst/>
              <a:uFillTx/>
              <a:latin typeface="Arial"/>
            </a:endParaRPr>
          </a:p>
        </p:txBody>
      </p:sp>
      <p:sp>
        <p:nvSpPr>
          <p:cNvPr id="404" name="Text 7"/>
          <p:cNvSpPr/>
          <p:nvPr/>
        </p:nvSpPr>
        <p:spPr>
          <a:xfrm>
            <a:off x="707400" y="2504520"/>
            <a:ext cx="3721680" cy="356040"/>
          </a:xfrm>
          <a:prstGeom prst="rect">
            <a:avLst/>
          </a:prstGeom>
          <a:noFill/>
          <a:ln w="0">
            <a:noFill/>
          </a:ln>
        </p:spPr>
        <p:style>
          <a:lnRef idx="0"/>
          <a:fillRef idx="0"/>
          <a:effectRef idx="0"/>
          <a:fontRef idx="minor"/>
        </p:style>
        <p:txBody>
          <a:bodyPr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"We're more likely to wait for our existing partner to add AI than gamble on a startup."</a:t>
            </a:r>
            <a:endParaRPr b="0" lang="de-DE" sz="939" strike="noStrike" u="none">
              <a:solidFill>
                <a:srgbClr val="000000"/>
              </a:solidFill>
              <a:effectLst/>
              <a:uFillTx/>
              <a:latin typeface="Arial"/>
            </a:endParaRPr>
          </a:p>
        </p:txBody>
      </p:sp>
      <p:sp>
        <p:nvSpPr>
          <p:cNvPr id="405" name="Text 8"/>
          <p:cNvSpPr/>
          <p:nvPr/>
        </p:nvSpPr>
        <p:spPr>
          <a:xfrm>
            <a:off x="707400" y="295020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2</a:t>
            </a:r>
            <a:endParaRPr b="0" lang="de-DE" sz="1390" strike="noStrike" u="none">
              <a:solidFill>
                <a:srgbClr val="000000"/>
              </a:solidFill>
              <a:effectLst/>
              <a:uFillTx/>
              <a:latin typeface="Arial"/>
            </a:endParaRPr>
          </a:p>
        </p:txBody>
      </p:sp>
      <p:sp>
        <p:nvSpPr>
          <p:cNvPr id="406" name="Text 9"/>
          <p:cNvSpPr/>
          <p:nvPr/>
        </p:nvSpPr>
        <p:spPr>
          <a:xfrm>
            <a:off x="707400" y="3259440"/>
            <a:ext cx="19216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Deep Workflow Understanding</a:t>
            </a:r>
            <a:endParaRPr b="0" lang="de-DE" sz="980" strike="noStrike" u="none">
              <a:solidFill>
                <a:srgbClr val="000000"/>
              </a:solidFill>
              <a:effectLst/>
              <a:uFillTx/>
              <a:latin typeface="Arial"/>
            </a:endParaRPr>
          </a:p>
        </p:txBody>
      </p:sp>
      <p:sp>
        <p:nvSpPr>
          <p:cNvPr id="407" name="Text 10"/>
          <p:cNvSpPr/>
          <p:nvPr/>
        </p:nvSpPr>
        <p:spPr>
          <a:xfrm>
            <a:off x="707400" y="3489840"/>
            <a:ext cx="934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75%+ of executives</a:t>
            </a:r>
            <a:endParaRPr b="0" lang="de-DE" sz="790" strike="noStrike" u="none">
              <a:solidFill>
                <a:srgbClr val="000000"/>
              </a:solidFill>
              <a:effectLst/>
              <a:uFillTx/>
              <a:latin typeface="Arial"/>
            </a:endParaRPr>
          </a:p>
        </p:txBody>
      </p:sp>
      <p:sp>
        <p:nvSpPr>
          <p:cNvPr id="408" name="Text 11"/>
          <p:cNvSpPr/>
          <p:nvPr/>
        </p:nvSpPr>
        <p:spPr>
          <a:xfrm>
            <a:off x="707400" y="3702240"/>
            <a:ext cx="3721680" cy="178200"/>
          </a:xfrm>
          <a:prstGeom prst="rect">
            <a:avLst/>
          </a:prstGeom>
          <a:noFill/>
          <a:ln w="0">
            <a:noFill/>
          </a:ln>
        </p:spPr>
        <p:style>
          <a:lnRef idx="0"/>
          <a:fillRef idx="0"/>
          <a:effectRef idx="0"/>
          <a:fontRef idx="minor"/>
        </p:style>
        <p:txBody>
          <a:bodyPr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"Most vendors don't get how our approvals or data flows work."</a:t>
            </a:r>
            <a:endParaRPr b="0" lang="de-DE" sz="939" strike="noStrike" u="none">
              <a:solidFill>
                <a:srgbClr val="000000"/>
              </a:solidFill>
              <a:effectLst/>
              <a:uFillTx/>
              <a:latin typeface="Arial"/>
            </a:endParaRPr>
          </a:p>
        </p:txBody>
      </p:sp>
      <p:sp>
        <p:nvSpPr>
          <p:cNvPr id="409" name="Text 12"/>
          <p:cNvSpPr/>
          <p:nvPr/>
        </p:nvSpPr>
        <p:spPr>
          <a:xfrm>
            <a:off x="707400" y="414792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3</a:t>
            </a:r>
            <a:endParaRPr b="0" lang="de-DE" sz="1390" strike="noStrike" u="none">
              <a:solidFill>
                <a:srgbClr val="000000"/>
              </a:solidFill>
              <a:effectLst/>
              <a:uFillTx/>
              <a:latin typeface="Arial"/>
            </a:endParaRPr>
          </a:p>
        </p:txBody>
      </p:sp>
      <p:sp>
        <p:nvSpPr>
          <p:cNvPr id="410" name="Text 13"/>
          <p:cNvSpPr/>
          <p:nvPr/>
        </p:nvSpPr>
        <p:spPr>
          <a:xfrm>
            <a:off x="707400" y="4456800"/>
            <a:ext cx="14972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Minimal Tool Disruption</a:t>
            </a:r>
            <a:endParaRPr b="0" lang="de-DE" sz="980" strike="noStrike" u="none">
              <a:solidFill>
                <a:srgbClr val="000000"/>
              </a:solidFill>
              <a:effectLst/>
              <a:uFillTx/>
              <a:latin typeface="Arial"/>
            </a:endParaRPr>
          </a:p>
        </p:txBody>
      </p:sp>
      <p:sp>
        <p:nvSpPr>
          <p:cNvPr id="411" name="Text 14"/>
          <p:cNvSpPr/>
          <p:nvPr/>
        </p:nvSpPr>
        <p:spPr>
          <a:xfrm>
            <a:off x="707400" y="4687200"/>
            <a:ext cx="934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70%+ of executives</a:t>
            </a:r>
            <a:endParaRPr b="0" lang="de-DE" sz="790" strike="noStrike" u="none">
              <a:solidFill>
                <a:srgbClr val="000000"/>
              </a:solidFill>
              <a:effectLst/>
              <a:uFillTx/>
              <a:latin typeface="Arial"/>
            </a:endParaRPr>
          </a:p>
        </p:txBody>
      </p:sp>
      <p:sp>
        <p:nvSpPr>
          <p:cNvPr id="412" name="Text 15"/>
          <p:cNvSpPr/>
          <p:nvPr/>
        </p:nvSpPr>
        <p:spPr>
          <a:xfrm>
            <a:off x="707400" y="4899960"/>
            <a:ext cx="3721680" cy="356040"/>
          </a:xfrm>
          <a:prstGeom prst="rect">
            <a:avLst/>
          </a:prstGeom>
          <a:noFill/>
          <a:ln w="0">
            <a:noFill/>
          </a:ln>
        </p:spPr>
        <p:style>
          <a:lnRef idx="0"/>
          <a:fillRef idx="0"/>
          <a:effectRef idx="0"/>
          <a:fontRef idx="minor"/>
        </p:style>
        <p:txBody>
          <a:bodyPr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"If it doesn't plug into Salesforce or our internal systems, no one's going to use it."</a:t>
            </a:r>
            <a:endParaRPr b="0" lang="de-DE" sz="939" strike="noStrike" u="none">
              <a:solidFill>
                <a:srgbClr val="000000"/>
              </a:solidFill>
              <a:effectLst/>
              <a:uFillTx/>
              <a:latin typeface="Arial"/>
            </a:endParaRPr>
          </a:p>
        </p:txBody>
      </p:sp>
      <p:sp>
        <p:nvSpPr>
          <p:cNvPr id="413" name="Text 16"/>
          <p:cNvSpPr/>
          <p:nvPr/>
        </p:nvSpPr>
        <p:spPr>
          <a:xfrm>
            <a:off x="4850640" y="175284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4</a:t>
            </a:r>
            <a:endParaRPr b="0" lang="de-DE" sz="1390" strike="noStrike" u="none">
              <a:solidFill>
                <a:srgbClr val="000000"/>
              </a:solidFill>
              <a:effectLst/>
              <a:uFillTx/>
              <a:latin typeface="Arial"/>
            </a:endParaRPr>
          </a:p>
        </p:txBody>
      </p:sp>
      <p:sp>
        <p:nvSpPr>
          <p:cNvPr id="414" name="Text 17"/>
          <p:cNvSpPr/>
          <p:nvPr/>
        </p:nvSpPr>
        <p:spPr>
          <a:xfrm>
            <a:off x="4850640" y="2061720"/>
            <a:ext cx="13982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Clear Data Boundaries</a:t>
            </a:r>
            <a:endParaRPr b="0" lang="de-DE" sz="980" strike="noStrike" u="none">
              <a:solidFill>
                <a:srgbClr val="000000"/>
              </a:solidFill>
              <a:effectLst/>
              <a:uFillTx/>
              <a:latin typeface="Arial"/>
            </a:endParaRPr>
          </a:p>
        </p:txBody>
      </p:sp>
      <p:sp>
        <p:nvSpPr>
          <p:cNvPr id="415" name="Text 18"/>
          <p:cNvSpPr/>
          <p:nvPr/>
        </p:nvSpPr>
        <p:spPr>
          <a:xfrm>
            <a:off x="4850640" y="2292120"/>
            <a:ext cx="934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65%+ of executives</a:t>
            </a:r>
            <a:endParaRPr b="0" lang="de-DE" sz="790" strike="noStrike" u="none">
              <a:solidFill>
                <a:srgbClr val="000000"/>
              </a:solidFill>
              <a:effectLst/>
              <a:uFillTx/>
              <a:latin typeface="Arial"/>
            </a:endParaRPr>
          </a:p>
        </p:txBody>
      </p:sp>
      <p:sp>
        <p:nvSpPr>
          <p:cNvPr id="416" name="Text 19"/>
          <p:cNvSpPr/>
          <p:nvPr/>
        </p:nvSpPr>
        <p:spPr>
          <a:xfrm>
            <a:off x="4850640" y="2504520"/>
            <a:ext cx="3178440" cy="178200"/>
          </a:xfrm>
          <a:prstGeom prst="rect">
            <a:avLst/>
          </a:prstGeom>
          <a:noFill/>
          <a:ln w="0">
            <a:noFill/>
          </a:ln>
        </p:spPr>
        <p:style>
          <a:lnRef idx="0"/>
          <a:fillRef idx="0"/>
          <a:effectRef idx="0"/>
          <a:fontRef idx="minor"/>
        </p:style>
        <p:txBody>
          <a:bodyPr wrap="none"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"I can't risk client data mixing with someone else's model."</a:t>
            </a:r>
            <a:endParaRPr b="0" lang="de-DE" sz="939" strike="noStrike" u="none">
              <a:solidFill>
                <a:srgbClr val="000000"/>
              </a:solidFill>
              <a:effectLst/>
              <a:uFillTx/>
              <a:latin typeface="Arial"/>
            </a:endParaRPr>
          </a:p>
        </p:txBody>
      </p:sp>
      <p:sp>
        <p:nvSpPr>
          <p:cNvPr id="417" name="Text 20"/>
          <p:cNvSpPr/>
          <p:nvPr/>
        </p:nvSpPr>
        <p:spPr>
          <a:xfrm>
            <a:off x="4850640" y="277020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5</a:t>
            </a:r>
            <a:endParaRPr b="0" lang="de-DE" sz="1390" strike="noStrike" u="none">
              <a:solidFill>
                <a:srgbClr val="000000"/>
              </a:solidFill>
              <a:effectLst/>
              <a:uFillTx/>
              <a:latin typeface="Arial"/>
            </a:endParaRPr>
          </a:p>
        </p:txBody>
      </p:sp>
      <p:sp>
        <p:nvSpPr>
          <p:cNvPr id="418" name="Text 21"/>
          <p:cNvSpPr/>
          <p:nvPr/>
        </p:nvSpPr>
        <p:spPr>
          <a:xfrm>
            <a:off x="4850640" y="3079440"/>
            <a:ext cx="16077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Continuous Improvement</a:t>
            </a:r>
            <a:endParaRPr b="0" lang="de-DE" sz="980" strike="noStrike" u="none">
              <a:solidFill>
                <a:srgbClr val="000000"/>
              </a:solidFill>
              <a:effectLst/>
              <a:uFillTx/>
              <a:latin typeface="Arial"/>
            </a:endParaRPr>
          </a:p>
        </p:txBody>
      </p:sp>
      <p:sp>
        <p:nvSpPr>
          <p:cNvPr id="419" name="Text 22"/>
          <p:cNvSpPr/>
          <p:nvPr/>
        </p:nvSpPr>
        <p:spPr>
          <a:xfrm>
            <a:off x="4850640" y="3309840"/>
            <a:ext cx="8780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66% of executives</a:t>
            </a:r>
            <a:endParaRPr b="0" lang="de-DE" sz="790" strike="noStrike" u="none">
              <a:solidFill>
                <a:srgbClr val="000000"/>
              </a:solidFill>
              <a:effectLst/>
              <a:uFillTx/>
              <a:latin typeface="Arial"/>
            </a:endParaRPr>
          </a:p>
        </p:txBody>
      </p:sp>
      <p:sp>
        <p:nvSpPr>
          <p:cNvPr id="420" name="Text 23"/>
          <p:cNvSpPr/>
          <p:nvPr/>
        </p:nvSpPr>
        <p:spPr>
          <a:xfrm>
            <a:off x="4850640" y="3522240"/>
            <a:ext cx="3721680" cy="178200"/>
          </a:xfrm>
          <a:prstGeom prst="rect">
            <a:avLst/>
          </a:prstGeom>
          <a:noFill/>
          <a:ln w="0">
            <a:noFill/>
          </a:ln>
        </p:spPr>
        <p:style>
          <a:lnRef idx="0"/>
          <a:fillRef idx="0"/>
          <a:effectRef idx="0"/>
          <a:fontRef idx="minor"/>
        </p:style>
        <p:txBody>
          <a:bodyPr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"It's useful the first week, but then it just repeats the same mistakes."</a:t>
            </a:r>
            <a:endParaRPr b="0" lang="de-DE" sz="939" strike="noStrike" u="none">
              <a:solidFill>
                <a:srgbClr val="000000"/>
              </a:solidFill>
              <a:effectLst/>
              <a:uFillTx/>
              <a:latin typeface="Arial"/>
            </a:endParaRPr>
          </a:p>
        </p:txBody>
      </p:sp>
      <p:sp>
        <p:nvSpPr>
          <p:cNvPr id="421" name="Text 24"/>
          <p:cNvSpPr/>
          <p:nvPr/>
        </p:nvSpPr>
        <p:spPr>
          <a:xfrm>
            <a:off x="4850640" y="3967920"/>
            <a:ext cx="1018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59e0b"/>
                </a:solidFill>
                <a:effectLst/>
                <a:uFillTx/>
                <a:latin typeface="Calibri"/>
              </a:rPr>
              <a:t>6</a:t>
            </a:r>
            <a:endParaRPr b="0" lang="de-DE" sz="1390" strike="noStrike" u="none">
              <a:solidFill>
                <a:srgbClr val="000000"/>
              </a:solidFill>
              <a:effectLst/>
              <a:uFillTx/>
              <a:latin typeface="Arial"/>
            </a:endParaRPr>
          </a:p>
        </p:txBody>
      </p:sp>
      <p:sp>
        <p:nvSpPr>
          <p:cNvPr id="422" name="Text 25"/>
          <p:cNvSpPr/>
          <p:nvPr/>
        </p:nvSpPr>
        <p:spPr>
          <a:xfrm>
            <a:off x="4850640" y="4276800"/>
            <a:ext cx="11127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Process Flexibility</a:t>
            </a:r>
            <a:endParaRPr b="0" lang="de-DE" sz="980" strike="noStrike" u="none">
              <a:solidFill>
                <a:srgbClr val="000000"/>
              </a:solidFill>
              <a:effectLst/>
              <a:uFillTx/>
              <a:latin typeface="Arial"/>
            </a:endParaRPr>
          </a:p>
        </p:txBody>
      </p:sp>
      <p:sp>
        <p:nvSpPr>
          <p:cNvPr id="423" name="Text 26"/>
          <p:cNvSpPr/>
          <p:nvPr/>
        </p:nvSpPr>
        <p:spPr>
          <a:xfrm>
            <a:off x="4850640" y="4507200"/>
            <a:ext cx="934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60%+ of executives</a:t>
            </a:r>
            <a:endParaRPr b="0" lang="de-DE" sz="790" strike="noStrike" u="none">
              <a:solidFill>
                <a:srgbClr val="000000"/>
              </a:solidFill>
              <a:effectLst/>
              <a:uFillTx/>
              <a:latin typeface="Arial"/>
            </a:endParaRPr>
          </a:p>
        </p:txBody>
      </p:sp>
      <p:sp>
        <p:nvSpPr>
          <p:cNvPr id="424" name="Text 27"/>
          <p:cNvSpPr/>
          <p:nvPr/>
        </p:nvSpPr>
        <p:spPr>
          <a:xfrm>
            <a:off x="4850640" y="4719960"/>
            <a:ext cx="3721680" cy="356040"/>
          </a:xfrm>
          <a:prstGeom prst="rect">
            <a:avLst/>
          </a:prstGeom>
          <a:noFill/>
          <a:ln w="0">
            <a:noFill/>
          </a:ln>
        </p:spPr>
        <p:style>
          <a:lnRef idx="0"/>
          <a:fillRef idx="0"/>
          <a:effectRef idx="0"/>
          <a:fontRef idx="minor"/>
        </p:style>
        <p:txBody>
          <a:bodyPr lIns="102240" rIns="0" tIns="0" bIns="0" anchor="t">
            <a:spAutoFit/>
          </a:bodyPr>
          <a:p>
            <a:pPr defTabSz="914400">
              <a:lnSpc>
                <a:spcPts val="1400"/>
              </a:lnSpc>
              <a:tabLst>
                <a:tab algn="l" pos="0"/>
              </a:tabLst>
            </a:pPr>
            <a:r>
              <a:rPr b="0" i="1" lang="en-US" sz="939" strike="noStrike" u="none">
                <a:solidFill>
                  <a:srgbClr val="cbd5e1"/>
                </a:solidFill>
                <a:effectLst/>
                <a:uFillTx/>
                <a:latin typeface="Calibri"/>
              </a:rPr>
              <a:t>"Our process evolves every quarter. If the AI can't adapt, we're back to spreadsheets."</a:t>
            </a:r>
            <a:endParaRPr b="0" lang="de-DE" sz="9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Image 0" descr="preencoded.png"/>
          <p:cNvPicPr/>
          <p:nvPr/>
        </p:nvPicPr>
        <p:blipFill>
          <a:blip r:embed="rId1"/>
          <a:stretch/>
        </p:blipFill>
        <p:spPr>
          <a:xfrm>
            <a:off x="0" y="0"/>
            <a:ext cx="9143640" cy="5236560"/>
          </a:xfrm>
          <a:prstGeom prst="rect">
            <a:avLst/>
          </a:prstGeom>
          <a:noFill/>
          <a:ln w="0">
            <a:noFill/>
          </a:ln>
        </p:spPr>
      </p:pic>
      <p:sp>
        <p:nvSpPr>
          <p:cNvPr id="426" name="Shape 0"/>
          <p:cNvSpPr/>
          <p:nvPr/>
        </p:nvSpPr>
        <p:spPr>
          <a:xfrm>
            <a:off x="428760" y="428760"/>
            <a:ext cx="828648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27" name="Shape 1"/>
          <p:cNvSpPr/>
          <p:nvPr/>
        </p:nvSpPr>
        <p:spPr>
          <a:xfrm>
            <a:off x="428760" y="42876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428" name="Text 2"/>
          <p:cNvSpPr/>
          <p:nvPr/>
        </p:nvSpPr>
        <p:spPr>
          <a:xfrm>
            <a:off x="428760" y="642960"/>
            <a:ext cx="277704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Building Blocks</a:t>
            </a:r>
            <a:endParaRPr b="0" lang="de-DE" sz="2860" strike="noStrike" u="none">
              <a:solidFill>
                <a:srgbClr val="000000"/>
              </a:solidFill>
              <a:effectLst/>
              <a:uFillTx/>
              <a:latin typeface="Arial"/>
            </a:endParaRPr>
          </a:p>
        </p:txBody>
      </p:sp>
      <p:sp>
        <p:nvSpPr>
          <p:cNvPr id="429" name="Text 3"/>
          <p:cNvSpPr/>
          <p:nvPr/>
        </p:nvSpPr>
        <p:spPr>
          <a:xfrm>
            <a:off x="428760" y="1154520"/>
            <a:ext cx="317880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Tools and Frameworks for 2026</a:t>
            </a:r>
            <a:endParaRPr b="0" lang="de-DE" sz="1700" strike="noStrike" u="none">
              <a:solidFill>
                <a:srgbClr val="000000"/>
              </a:solidFill>
              <a:effectLst/>
              <a:uFillTx/>
              <a:latin typeface="Arial"/>
            </a:endParaRPr>
          </a:p>
        </p:txBody>
      </p:sp>
      <p:sp>
        <p:nvSpPr>
          <p:cNvPr id="430" name="Text 4"/>
          <p:cNvSpPr/>
          <p:nvPr/>
        </p:nvSpPr>
        <p:spPr>
          <a:xfrm>
            <a:off x="542880" y="1752840"/>
            <a:ext cx="15350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Orchestration (The Glue)</a:t>
            </a:r>
            <a:endParaRPr b="0" lang="de-DE" sz="980" strike="noStrike" u="none">
              <a:solidFill>
                <a:srgbClr val="000000"/>
              </a:solidFill>
              <a:effectLst/>
              <a:uFillTx/>
              <a:latin typeface="Arial"/>
            </a:endParaRPr>
          </a:p>
        </p:txBody>
      </p:sp>
      <p:sp>
        <p:nvSpPr>
          <p:cNvPr id="431" name="Text 5"/>
          <p:cNvSpPr/>
          <p:nvPr/>
        </p:nvSpPr>
        <p:spPr>
          <a:xfrm>
            <a:off x="542880" y="1990080"/>
            <a:ext cx="3522240" cy="556200"/>
          </a:xfrm>
          <a:prstGeom prst="rect">
            <a:avLst/>
          </a:prstGeom>
          <a:noFill/>
          <a:ln w="0">
            <a:noFill/>
          </a:ln>
        </p:spPr>
        <p:style>
          <a:lnRef idx="0"/>
          <a:fillRef idx="0"/>
          <a:effectRef idx="0"/>
          <a:fontRef idx="minor"/>
        </p:style>
        <p:txBody>
          <a:bodyPr lIns="0" rIns="0" tIns="0" bIns="0" anchor="t">
            <a:spAutoFit/>
          </a:bodyPr>
          <a:p>
            <a:r>
              <a:rPr b="1" lang="en-US" sz="980" strike="noStrike" u="none">
                <a:solidFill>
                  <a:srgbClr val="ffffff"/>
                </a:solidFill>
                <a:effectLst/>
                <a:uFillTx/>
                <a:latin typeface="Calibri"/>
              </a:rPr>
              <a:t>LangChain &amp; LlamaIndex:</a:t>
            </a:r>
            <a:endParaRPr b="0" lang="de-DE" sz="980" strike="noStrike" u="none">
              <a:solidFill>
                <a:srgbClr val="000000"/>
              </a:solidFill>
              <a:effectLst/>
              <a:uFillTx/>
              <a:latin typeface="Arial"/>
            </a:endParaRPr>
          </a:p>
          <a:p>
            <a:pPr defTabSz="914400">
              <a:lnSpc>
                <a:spcPts val="1599"/>
              </a:lnSpc>
              <a:tabLst>
                <a:tab algn="l" pos="0"/>
              </a:tabLst>
            </a:pPr>
            <a:r>
              <a:rPr b="0" lang="en-US" sz="1050" strike="noStrike" u="none">
                <a:solidFill>
                  <a:srgbClr val="cbd5e1"/>
                </a:solidFill>
                <a:effectLst/>
                <a:uFillTx/>
                <a:latin typeface="Calibri"/>
              </a:rPr>
              <a:t> Connect models to data sources, manage context, and chain reasoning steps.</a:t>
            </a:r>
            <a:endParaRPr b="0" lang="de-DE" sz="1050" strike="noStrike" u="none">
              <a:solidFill>
                <a:srgbClr val="000000"/>
              </a:solidFill>
              <a:effectLst/>
              <a:uFillTx/>
              <a:latin typeface="Arial"/>
            </a:endParaRPr>
          </a:p>
        </p:txBody>
      </p:sp>
      <p:sp>
        <p:nvSpPr>
          <p:cNvPr id="432" name="Text 6"/>
          <p:cNvSpPr/>
          <p:nvPr/>
        </p:nvSpPr>
        <p:spPr>
          <a:xfrm>
            <a:off x="542880" y="2675880"/>
            <a:ext cx="175140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980" strike="noStrike" u="none">
                <a:solidFill>
                  <a:srgbClr val="8b5cf6"/>
                </a:solidFill>
                <a:effectLst/>
                <a:uFillTx/>
                <a:latin typeface="Calibri"/>
              </a:rPr>
              <a:t>Evaluation (The Microscope)</a:t>
            </a:r>
            <a:endParaRPr b="0" lang="de-DE" sz="980" strike="noStrike" u="none">
              <a:solidFill>
                <a:srgbClr val="000000"/>
              </a:solidFill>
              <a:effectLst/>
              <a:uFillTx/>
              <a:latin typeface="Arial"/>
            </a:endParaRPr>
          </a:p>
        </p:txBody>
      </p:sp>
      <p:sp>
        <p:nvSpPr>
          <p:cNvPr id="433" name="Text 7"/>
          <p:cNvSpPr/>
          <p:nvPr/>
        </p:nvSpPr>
        <p:spPr>
          <a:xfrm>
            <a:off x="542880" y="2920680"/>
            <a:ext cx="70956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980" strike="noStrike" u="none">
                <a:solidFill>
                  <a:srgbClr val="ffffff"/>
                </a:solidFill>
                <a:effectLst/>
                <a:uFillTx/>
                <a:latin typeface="Calibri"/>
              </a:rPr>
              <a:t>LangSmith:</a:t>
            </a:r>
            <a:endParaRPr b="0" lang="de-DE" sz="980" strike="noStrike" u="none">
              <a:solidFill>
                <a:srgbClr val="000000"/>
              </a:solidFill>
              <a:effectLst/>
              <a:uFillTx/>
              <a:latin typeface="Arial"/>
            </a:endParaRPr>
          </a:p>
        </p:txBody>
      </p:sp>
      <p:sp>
        <p:nvSpPr>
          <p:cNvPr id="434" name="Text 8"/>
          <p:cNvSpPr/>
          <p:nvPr/>
        </p:nvSpPr>
        <p:spPr>
          <a:xfrm>
            <a:off x="542880" y="3120840"/>
            <a:ext cx="312084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Trace execution, debug chains, and run evaluation</a:t>
            </a:r>
            <a:endParaRPr b="0" lang="de-DE" sz="1050" strike="noStrike" u="none">
              <a:solidFill>
                <a:srgbClr val="000000"/>
              </a:solidFill>
              <a:effectLst/>
              <a:uFillTx/>
              <a:latin typeface="Arial"/>
            </a:endParaRPr>
          </a:p>
        </p:txBody>
      </p:sp>
      <p:sp>
        <p:nvSpPr>
          <p:cNvPr id="435" name="Text 9"/>
          <p:cNvSpPr/>
          <p:nvPr/>
        </p:nvSpPr>
        <p:spPr>
          <a:xfrm>
            <a:off x="542880" y="3320640"/>
            <a:ext cx="172404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harnesses against datasets.</a:t>
            </a:r>
            <a:endParaRPr b="0" lang="de-DE" sz="1050" strike="noStrike" u="none">
              <a:solidFill>
                <a:srgbClr val="000000"/>
              </a:solidFill>
              <a:effectLst/>
              <a:uFillTx/>
              <a:latin typeface="Arial"/>
            </a:endParaRPr>
          </a:p>
        </p:txBody>
      </p:sp>
      <p:sp>
        <p:nvSpPr>
          <p:cNvPr id="436" name="Text 10"/>
          <p:cNvSpPr/>
          <p:nvPr/>
        </p:nvSpPr>
        <p:spPr>
          <a:xfrm>
            <a:off x="542880" y="3604680"/>
            <a:ext cx="110700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980" strike="noStrike" u="none">
                <a:solidFill>
                  <a:srgbClr val="a0aec0"/>
                </a:solidFill>
                <a:effectLst/>
                <a:uFillTx/>
                <a:latin typeface="Calibri"/>
              </a:rPr>
              <a:t>Development Kits</a:t>
            </a:r>
            <a:endParaRPr b="0" lang="de-DE" sz="980" strike="noStrike" u="none">
              <a:solidFill>
                <a:srgbClr val="000000"/>
              </a:solidFill>
              <a:effectLst/>
              <a:uFillTx/>
              <a:latin typeface="Arial"/>
            </a:endParaRPr>
          </a:p>
        </p:txBody>
      </p:sp>
      <p:sp>
        <p:nvSpPr>
          <p:cNvPr id="437" name="Text 11"/>
          <p:cNvSpPr/>
          <p:nvPr/>
        </p:nvSpPr>
        <p:spPr>
          <a:xfrm>
            <a:off x="542880" y="3849480"/>
            <a:ext cx="232848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980" strike="noStrike" u="none">
                <a:solidFill>
                  <a:srgbClr val="ffffff"/>
                </a:solidFill>
                <a:effectLst/>
                <a:uFillTx/>
                <a:latin typeface="Calibri"/>
              </a:rPr>
              <a:t>Google Gen AI SDK &amp; Firebase Genkit:</a:t>
            </a:r>
            <a:endParaRPr b="0" lang="de-DE" sz="980" strike="noStrike" u="none">
              <a:solidFill>
                <a:srgbClr val="000000"/>
              </a:solidFill>
              <a:effectLst/>
              <a:uFillTx/>
              <a:latin typeface="Arial"/>
            </a:endParaRPr>
          </a:p>
        </p:txBody>
      </p:sp>
      <p:sp>
        <p:nvSpPr>
          <p:cNvPr id="438" name="Text 12"/>
          <p:cNvSpPr/>
          <p:nvPr/>
        </p:nvSpPr>
        <p:spPr>
          <a:xfrm>
            <a:off x="542880" y="4049280"/>
            <a:ext cx="286668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Standardized patterns for deploying agents to</a:t>
            </a:r>
            <a:endParaRPr b="0" lang="de-DE" sz="1050" strike="noStrike" u="none">
              <a:solidFill>
                <a:srgbClr val="000000"/>
              </a:solidFill>
              <a:effectLst/>
              <a:uFillTx/>
              <a:latin typeface="Arial"/>
            </a:endParaRPr>
          </a:p>
        </p:txBody>
      </p:sp>
      <p:sp>
        <p:nvSpPr>
          <p:cNvPr id="439" name="Text 13"/>
          <p:cNvSpPr/>
          <p:nvPr/>
        </p:nvSpPr>
        <p:spPr>
          <a:xfrm>
            <a:off x="542880" y="4249440"/>
            <a:ext cx="72144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production.</a:t>
            </a:r>
            <a:endParaRPr b="0" lang="de-DE" sz="1050" strike="noStrike" u="none">
              <a:solidFill>
                <a:srgbClr val="000000"/>
              </a:solidFill>
              <a:effectLst/>
              <a:uFillTx/>
              <a:latin typeface="Arial"/>
            </a:endParaRPr>
          </a:p>
        </p:txBody>
      </p:sp>
      <p:sp>
        <p:nvSpPr>
          <p:cNvPr id="440" name="Shape 14"/>
          <p:cNvSpPr/>
          <p:nvPr/>
        </p:nvSpPr>
        <p:spPr>
          <a:xfrm>
            <a:off x="428760" y="4533480"/>
            <a:ext cx="3636360" cy="5032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441" name="Text 15"/>
          <p:cNvSpPr/>
          <p:nvPr/>
        </p:nvSpPr>
        <p:spPr>
          <a:xfrm>
            <a:off x="428760" y="4533480"/>
            <a:ext cx="3636360" cy="492120"/>
          </a:xfrm>
          <a:prstGeom prst="rect">
            <a:avLst/>
          </a:prstGeom>
          <a:noFill/>
          <a:ln w="0">
            <a:noFill/>
          </a:ln>
        </p:spPr>
        <p:style>
          <a:lnRef idx="0"/>
          <a:fillRef idx="0"/>
          <a:effectRef idx="0"/>
          <a:fontRef idx="minor"/>
        </p:style>
        <p:txBody>
          <a:bodyPr lIns="68040" rIns="68040" tIns="68040" bIns="68040" anchor="t">
            <a:spAutoFit/>
          </a:bodyPr>
          <a:p>
            <a:pPr defTabSz="914400">
              <a:lnSpc>
                <a:spcPts val="1400"/>
              </a:lnSpc>
              <a:tabLst>
                <a:tab algn="l" pos="0"/>
              </a:tabLst>
            </a:pPr>
            <a:r>
              <a:rPr b="1" lang="en-US" sz="980" strike="noStrike" u="none">
                <a:solidFill>
                  <a:srgbClr val="ffffff"/>
                </a:solidFill>
                <a:effectLst/>
                <a:uFillTx/>
                <a:latin typeface="Calibri"/>
              </a:rPr>
              <a:t>"Don't reinvent the wheel. Build on proven infrastructure."</a:t>
            </a:r>
            <a:endParaRPr b="0" lang="de-DE" sz="980" strike="noStrike" u="none">
              <a:solidFill>
                <a:srgbClr val="000000"/>
              </a:solidFill>
              <a:effectLst/>
              <a:uFillTx/>
              <a:latin typeface="Arial"/>
            </a:endParaRPr>
          </a:p>
        </p:txBody>
      </p:sp>
      <p:sp>
        <p:nvSpPr>
          <p:cNvPr id="442" name="Shape 16"/>
          <p:cNvSpPr/>
          <p:nvPr/>
        </p:nvSpPr>
        <p:spPr>
          <a:xfrm>
            <a:off x="4351320" y="1752840"/>
            <a:ext cx="4363920" cy="251820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443" name="Image 1" descr="preencoded.png"/>
          <p:cNvPicPr/>
          <p:nvPr/>
        </p:nvPicPr>
        <p:blipFill>
          <a:blip r:embed="rId2"/>
          <a:stretch/>
        </p:blipFill>
        <p:spPr>
          <a:xfrm>
            <a:off x="4437000" y="1838520"/>
            <a:ext cx="4192200" cy="23407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 name="Image 0" descr="preencoded.png"/>
          <p:cNvPicPr/>
          <p:nvPr/>
        </p:nvPicPr>
        <p:blipFill>
          <a:blip r:embed="rId1"/>
          <a:stretch/>
        </p:blipFill>
        <p:spPr>
          <a:xfrm>
            <a:off x="0" y="0"/>
            <a:ext cx="9143640" cy="5191200"/>
          </a:xfrm>
          <a:prstGeom prst="rect">
            <a:avLst/>
          </a:prstGeom>
          <a:noFill/>
          <a:ln w="0">
            <a:noFill/>
          </a:ln>
        </p:spPr>
      </p:pic>
      <p:sp>
        <p:nvSpPr>
          <p:cNvPr id="14" name="Text 0"/>
          <p:cNvSpPr/>
          <p:nvPr/>
        </p:nvSpPr>
        <p:spPr>
          <a:xfrm>
            <a:off x="571680" y="843120"/>
            <a:ext cx="2857320" cy="1015560"/>
          </a:xfrm>
          <a:prstGeom prst="rect">
            <a:avLst/>
          </a:prstGeom>
          <a:noFill/>
          <a:ln w="0">
            <a:noFill/>
          </a:ln>
        </p:spPr>
        <p:style>
          <a:lnRef idx="0"/>
          <a:fillRef idx="0"/>
          <a:effectRef idx="0"/>
          <a:fontRef idx="minor"/>
        </p:style>
        <p:txBody>
          <a:bodyPr lIns="0" rIns="0" tIns="0" bIns="0" anchor="t">
            <a:spAutoFit/>
          </a:bodyPr>
          <a:p>
            <a:pPr defTabSz="914400">
              <a:lnSpc>
                <a:spcPts val="4000"/>
              </a:lnSpc>
              <a:tabLst>
                <a:tab algn="l" pos="0"/>
              </a:tabLst>
            </a:pPr>
            <a:r>
              <a:rPr b="1" lang="en-US" sz="3290" strike="noStrike" u="none">
                <a:solidFill>
                  <a:srgbClr val="ffffff"/>
                </a:solidFill>
                <a:effectLst/>
                <a:uFillTx/>
                <a:latin typeface="Calibri"/>
              </a:rPr>
              <a:t>What We'll Cover Today</a:t>
            </a:r>
            <a:endParaRPr b="0" lang="de-DE" sz="3290" strike="noStrike" u="none">
              <a:solidFill>
                <a:srgbClr val="000000"/>
              </a:solidFill>
              <a:effectLst/>
              <a:uFillTx/>
              <a:latin typeface="Arial"/>
            </a:endParaRPr>
          </a:p>
        </p:txBody>
      </p:sp>
      <p:sp>
        <p:nvSpPr>
          <p:cNvPr id="15" name="Text 1"/>
          <p:cNvSpPr/>
          <p:nvPr/>
        </p:nvSpPr>
        <p:spPr>
          <a:xfrm>
            <a:off x="3857760" y="571680"/>
            <a:ext cx="4714560" cy="685440"/>
          </a:xfrm>
          <a:prstGeom prst="rect">
            <a:avLst/>
          </a:prstGeom>
          <a:noFill/>
          <a:ln w="0">
            <a:noFill/>
          </a:ln>
        </p:spPr>
        <p:style>
          <a:lnRef idx="0"/>
          <a:fillRef idx="0"/>
          <a:effectRef idx="0"/>
          <a:fontRef idx="minor"/>
        </p:style>
        <p:txBody>
          <a:bodyPr lIns="0" rIns="0" tIns="0" bIns="0" anchor="t">
            <a:spAutoFit/>
          </a:bodyPr>
          <a:p>
            <a:pPr defTabSz="914400">
              <a:lnSpc>
                <a:spcPts val="1800"/>
              </a:lnSpc>
              <a:tabLst>
                <a:tab algn="l" pos="0"/>
              </a:tabLst>
            </a:pPr>
            <a:r>
              <a:rPr b="0" lang="en-US" sz="1050" strike="noStrike" u="none">
                <a:solidFill>
                  <a:srgbClr val="cbd5e1"/>
                </a:solidFill>
                <a:effectLst/>
                <a:uFillTx/>
                <a:latin typeface="Calibri"/>
              </a:rPr>
              <a:t>Today's training addresses two critical challenges in AI agent development. We will explore fundamental problems, proven solutions, and actionable strategies for 2026.</a:t>
            </a:r>
            <a:endParaRPr b="0" lang="de-DE" sz="1050" strike="noStrike" u="none">
              <a:solidFill>
                <a:srgbClr val="000000"/>
              </a:solidFill>
              <a:effectLst/>
              <a:uFillTx/>
              <a:latin typeface="Arial"/>
            </a:endParaRPr>
          </a:p>
        </p:txBody>
      </p:sp>
      <p:sp>
        <p:nvSpPr>
          <p:cNvPr id="16" name="Text 2"/>
          <p:cNvSpPr/>
          <p:nvPr/>
        </p:nvSpPr>
        <p:spPr>
          <a:xfrm>
            <a:off x="3857760" y="1605600"/>
            <a:ext cx="143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01</a:t>
            </a:r>
            <a:endParaRPr b="0" lang="de-DE" sz="980" strike="noStrike" u="none">
              <a:solidFill>
                <a:srgbClr val="000000"/>
              </a:solidFill>
              <a:effectLst/>
              <a:uFillTx/>
              <a:latin typeface="Arial"/>
            </a:endParaRPr>
          </a:p>
        </p:txBody>
      </p:sp>
      <p:sp>
        <p:nvSpPr>
          <p:cNvPr id="17" name="Text 3"/>
          <p:cNvSpPr/>
          <p:nvPr/>
        </p:nvSpPr>
        <p:spPr>
          <a:xfrm>
            <a:off x="4214880" y="1542960"/>
            <a:ext cx="21826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fffff"/>
                </a:solidFill>
                <a:effectLst/>
                <a:uFillTx/>
                <a:latin typeface="Calibri"/>
              </a:rPr>
              <a:t>The Reliability Challenge</a:t>
            </a:r>
            <a:endParaRPr b="0" lang="de-DE" sz="1390" strike="noStrike" u="none">
              <a:solidFill>
                <a:srgbClr val="000000"/>
              </a:solidFill>
              <a:effectLst/>
              <a:uFillTx/>
              <a:latin typeface="Arial"/>
            </a:endParaRPr>
          </a:p>
        </p:txBody>
      </p:sp>
      <p:sp>
        <p:nvSpPr>
          <p:cNvPr id="18" name="Text 4"/>
          <p:cNvSpPr/>
          <p:nvPr/>
        </p:nvSpPr>
        <p:spPr>
          <a:xfrm>
            <a:off x="4214880" y="1873440"/>
            <a:ext cx="2460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AI hallucinations and how to eliminate them</a:t>
            </a:r>
            <a:endParaRPr b="0" lang="de-DE" sz="939" strike="noStrike" u="none">
              <a:solidFill>
                <a:srgbClr val="000000"/>
              </a:solidFill>
              <a:effectLst/>
              <a:uFillTx/>
              <a:latin typeface="Arial"/>
            </a:endParaRPr>
          </a:p>
        </p:txBody>
      </p:sp>
      <p:sp>
        <p:nvSpPr>
          <p:cNvPr id="19" name="Text 5"/>
          <p:cNvSpPr/>
          <p:nvPr/>
        </p:nvSpPr>
        <p:spPr>
          <a:xfrm>
            <a:off x="3857760" y="2360880"/>
            <a:ext cx="143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02</a:t>
            </a:r>
            <a:endParaRPr b="0" lang="de-DE" sz="980" strike="noStrike" u="none">
              <a:solidFill>
                <a:srgbClr val="000000"/>
              </a:solidFill>
              <a:effectLst/>
              <a:uFillTx/>
              <a:latin typeface="Arial"/>
            </a:endParaRPr>
          </a:p>
        </p:txBody>
      </p:sp>
      <p:sp>
        <p:nvSpPr>
          <p:cNvPr id="20" name="Text 6"/>
          <p:cNvSpPr/>
          <p:nvPr/>
        </p:nvSpPr>
        <p:spPr>
          <a:xfrm>
            <a:off x="4214880" y="2298600"/>
            <a:ext cx="132120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fffff"/>
                </a:solidFill>
                <a:effectLst/>
                <a:uFillTx/>
                <a:latin typeface="Calibri"/>
              </a:rPr>
              <a:t>The Intent Gap</a:t>
            </a:r>
            <a:endParaRPr b="0" lang="de-DE" sz="1390" strike="noStrike" u="none">
              <a:solidFill>
                <a:srgbClr val="000000"/>
              </a:solidFill>
              <a:effectLst/>
              <a:uFillTx/>
              <a:latin typeface="Arial"/>
            </a:endParaRPr>
          </a:p>
        </p:txBody>
      </p:sp>
      <p:sp>
        <p:nvSpPr>
          <p:cNvPr id="21" name="Text 7"/>
          <p:cNvSpPr/>
          <p:nvPr/>
        </p:nvSpPr>
        <p:spPr>
          <a:xfrm>
            <a:off x="4214880" y="2629080"/>
            <a:ext cx="31204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Understanding and bridging the interpretation problem</a:t>
            </a:r>
            <a:endParaRPr b="0" lang="de-DE" sz="939" strike="noStrike" u="none">
              <a:solidFill>
                <a:srgbClr val="000000"/>
              </a:solidFill>
              <a:effectLst/>
              <a:uFillTx/>
              <a:latin typeface="Arial"/>
            </a:endParaRPr>
          </a:p>
        </p:txBody>
      </p:sp>
      <p:sp>
        <p:nvSpPr>
          <p:cNvPr id="22" name="Text 8"/>
          <p:cNvSpPr/>
          <p:nvPr/>
        </p:nvSpPr>
        <p:spPr>
          <a:xfrm>
            <a:off x="3857760" y="3116520"/>
            <a:ext cx="143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03</a:t>
            </a:r>
            <a:endParaRPr b="0" lang="de-DE" sz="980" strike="noStrike" u="none">
              <a:solidFill>
                <a:srgbClr val="000000"/>
              </a:solidFill>
              <a:effectLst/>
              <a:uFillTx/>
              <a:latin typeface="Arial"/>
            </a:endParaRPr>
          </a:p>
        </p:txBody>
      </p:sp>
      <p:sp>
        <p:nvSpPr>
          <p:cNvPr id="23" name="Text 9"/>
          <p:cNvSpPr/>
          <p:nvPr/>
        </p:nvSpPr>
        <p:spPr>
          <a:xfrm>
            <a:off x="4214880" y="3053880"/>
            <a:ext cx="163512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fffff"/>
                </a:solidFill>
                <a:effectLst/>
                <a:uFillTx/>
                <a:latin typeface="Calibri"/>
              </a:rPr>
              <a:t>Practical Solutions</a:t>
            </a:r>
            <a:endParaRPr b="0" lang="de-DE" sz="1390" strike="noStrike" u="none">
              <a:solidFill>
                <a:srgbClr val="000000"/>
              </a:solidFill>
              <a:effectLst/>
              <a:uFillTx/>
              <a:latin typeface="Arial"/>
            </a:endParaRPr>
          </a:p>
        </p:txBody>
      </p:sp>
      <p:sp>
        <p:nvSpPr>
          <p:cNvPr id="24" name="Text 10"/>
          <p:cNvSpPr/>
          <p:nvPr/>
        </p:nvSpPr>
        <p:spPr>
          <a:xfrm>
            <a:off x="4214880" y="3384360"/>
            <a:ext cx="2816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Proven techniques for building trustworthy agents</a:t>
            </a:r>
            <a:endParaRPr b="0" lang="de-DE" sz="939" strike="noStrike" u="none">
              <a:solidFill>
                <a:srgbClr val="000000"/>
              </a:solidFill>
              <a:effectLst/>
              <a:uFillTx/>
              <a:latin typeface="Arial"/>
            </a:endParaRPr>
          </a:p>
        </p:txBody>
      </p:sp>
      <p:sp>
        <p:nvSpPr>
          <p:cNvPr id="25" name="Text 11"/>
          <p:cNvSpPr/>
          <p:nvPr/>
        </p:nvSpPr>
        <p:spPr>
          <a:xfrm>
            <a:off x="3857760" y="3871800"/>
            <a:ext cx="143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04</a:t>
            </a:r>
            <a:endParaRPr b="0" lang="de-DE" sz="980" strike="noStrike" u="none">
              <a:solidFill>
                <a:srgbClr val="000000"/>
              </a:solidFill>
              <a:effectLst/>
              <a:uFillTx/>
              <a:latin typeface="Arial"/>
            </a:endParaRPr>
          </a:p>
        </p:txBody>
      </p:sp>
      <p:sp>
        <p:nvSpPr>
          <p:cNvPr id="26" name="Text 12"/>
          <p:cNvSpPr/>
          <p:nvPr/>
        </p:nvSpPr>
        <p:spPr>
          <a:xfrm>
            <a:off x="4214880" y="3809520"/>
            <a:ext cx="23302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fffff"/>
                </a:solidFill>
                <a:effectLst/>
                <a:uFillTx/>
                <a:latin typeface="Calibri"/>
              </a:rPr>
              <a:t>Implementation Roadmap</a:t>
            </a:r>
            <a:endParaRPr b="0" lang="de-DE" sz="1390" strike="noStrike" u="none">
              <a:solidFill>
                <a:srgbClr val="000000"/>
              </a:solidFill>
              <a:effectLst/>
              <a:uFillTx/>
              <a:latin typeface="Arial"/>
            </a:endParaRPr>
          </a:p>
        </p:txBody>
      </p:sp>
      <p:sp>
        <p:nvSpPr>
          <p:cNvPr id="27" name="Text 13"/>
          <p:cNvSpPr/>
          <p:nvPr/>
        </p:nvSpPr>
        <p:spPr>
          <a:xfrm>
            <a:off x="4214880" y="4139640"/>
            <a:ext cx="20937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Tools, frameworks, and best practices</a:t>
            </a:r>
            <a:endParaRPr b="0" lang="de-DE" sz="939" strike="noStrike" u="none">
              <a:solidFill>
                <a:srgbClr val="000000"/>
              </a:solidFill>
              <a:effectLst/>
              <a:uFillTx/>
              <a:latin typeface="Arial"/>
            </a:endParaRPr>
          </a:p>
        </p:txBody>
      </p:sp>
      <p:sp>
        <p:nvSpPr>
          <p:cNvPr id="28" name="Text 14"/>
          <p:cNvSpPr/>
          <p:nvPr/>
        </p:nvSpPr>
        <p:spPr>
          <a:xfrm>
            <a:off x="3857760" y="4627440"/>
            <a:ext cx="1436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05</a:t>
            </a:r>
            <a:endParaRPr b="0" lang="de-DE" sz="980" strike="noStrike" u="none">
              <a:solidFill>
                <a:srgbClr val="000000"/>
              </a:solidFill>
              <a:effectLst/>
              <a:uFillTx/>
              <a:latin typeface="Arial"/>
            </a:endParaRPr>
          </a:p>
        </p:txBody>
      </p:sp>
      <p:sp>
        <p:nvSpPr>
          <p:cNvPr id="29" name="Text 15"/>
          <p:cNvSpPr/>
          <p:nvPr/>
        </p:nvSpPr>
        <p:spPr>
          <a:xfrm>
            <a:off x="4214880" y="4564800"/>
            <a:ext cx="247104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1" lang="en-US" sz="1390" strike="noStrike" u="none">
                <a:solidFill>
                  <a:srgbClr val="ffffff"/>
                </a:solidFill>
                <a:effectLst/>
                <a:uFillTx/>
                <a:latin typeface="Calibri"/>
              </a:rPr>
              <a:t>Organizational Acceleration</a:t>
            </a:r>
            <a:endParaRPr b="0" lang="de-DE" sz="1390" strike="noStrike" u="none">
              <a:solidFill>
                <a:srgbClr val="000000"/>
              </a:solidFill>
              <a:effectLst/>
              <a:uFillTx/>
              <a:latin typeface="Arial"/>
            </a:endParaRPr>
          </a:p>
        </p:txBody>
      </p:sp>
      <p:sp>
        <p:nvSpPr>
          <p:cNvPr id="30" name="Text 16"/>
          <p:cNvSpPr/>
          <p:nvPr/>
        </p:nvSpPr>
        <p:spPr>
          <a:xfrm>
            <a:off x="4214880" y="4895280"/>
            <a:ext cx="21916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a0aec0"/>
                </a:solidFill>
                <a:effectLst/>
                <a:uFillTx/>
                <a:latin typeface="Calibri"/>
              </a:rPr>
              <a:t>How to scale agent adoption effectively</a:t>
            </a:r>
            <a:endParaRPr b="0" lang="de-DE" sz="9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4" name="Image 0" descr="preencoded.png"/>
          <p:cNvPicPr/>
          <p:nvPr/>
        </p:nvPicPr>
        <p:blipFill>
          <a:blip r:embed="rId1"/>
          <a:stretch/>
        </p:blipFill>
        <p:spPr>
          <a:xfrm>
            <a:off x="0" y="0"/>
            <a:ext cx="9143640" cy="5143320"/>
          </a:xfrm>
          <a:prstGeom prst="rect">
            <a:avLst/>
          </a:prstGeom>
          <a:noFill/>
          <a:ln w="0">
            <a:noFill/>
          </a:ln>
        </p:spPr>
      </p:pic>
      <p:sp>
        <p:nvSpPr>
          <p:cNvPr id="445" name="Shape 0"/>
          <p:cNvSpPr/>
          <p:nvPr/>
        </p:nvSpPr>
        <p:spPr>
          <a:xfrm>
            <a:off x="285840" y="428760"/>
            <a:ext cx="857232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46" name="Shape 1"/>
          <p:cNvSpPr/>
          <p:nvPr/>
        </p:nvSpPr>
        <p:spPr>
          <a:xfrm>
            <a:off x="285840" y="428760"/>
            <a:ext cx="857232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447" name="Text 2"/>
          <p:cNvSpPr/>
          <p:nvPr/>
        </p:nvSpPr>
        <p:spPr>
          <a:xfrm>
            <a:off x="285840" y="642960"/>
            <a:ext cx="43207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From Theory to Practice</a:t>
            </a:r>
            <a:endParaRPr b="0" lang="de-DE" sz="2860" strike="noStrike" u="none">
              <a:solidFill>
                <a:srgbClr val="000000"/>
              </a:solidFill>
              <a:effectLst/>
              <a:uFillTx/>
              <a:latin typeface="Arial"/>
            </a:endParaRPr>
          </a:p>
        </p:txBody>
      </p:sp>
      <p:sp>
        <p:nvSpPr>
          <p:cNvPr id="448" name="Text 3"/>
          <p:cNvSpPr/>
          <p:nvPr/>
        </p:nvSpPr>
        <p:spPr>
          <a:xfrm>
            <a:off x="285840" y="1154520"/>
            <a:ext cx="395064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Implementation Roadmap (14+ Weeks)</a:t>
            </a:r>
            <a:endParaRPr b="0" lang="de-DE" sz="1700" strike="noStrike" u="none">
              <a:solidFill>
                <a:srgbClr val="000000"/>
              </a:solidFill>
              <a:effectLst/>
              <a:uFillTx/>
              <a:latin typeface="Arial"/>
            </a:endParaRPr>
          </a:p>
        </p:txBody>
      </p:sp>
      <p:sp>
        <p:nvSpPr>
          <p:cNvPr id="449" name="Shape 4"/>
          <p:cNvSpPr/>
          <p:nvPr/>
        </p:nvSpPr>
        <p:spPr>
          <a:xfrm>
            <a:off x="228600" y="1666800"/>
            <a:ext cx="142560" cy="142560"/>
          </a:xfrm>
          <a:prstGeom prst="ellipse">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50" name="Text 5"/>
          <p:cNvSpPr/>
          <p:nvPr/>
        </p:nvSpPr>
        <p:spPr>
          <a:xfrm>
            <a:off x="528480" y="1609920"/>
            <a:ext cx="13996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Phase 1: Foundation</a:t>
            </a:r>
            <a:endParaRPr b="0" lang="de-DE" sz="1090" strike="noStrike" u="none">
              <a:solidFill>
                <a:srgbClr val="000000"/>
              </a:solidFill>
              <a:effectLst/>
              <a:uFillTx/>
              <a:latin typeface="Arial"/>
            </a:endParaRPr>
          </a:p>
        </p:txBody>
      </p:sp>
      <p:sp>
        <p:nvSpPr>
          <p:cNvPr id="451" name="Text 6"/>
          <p:cNvSpPr/>
          <p:nvPr/>
        </p:nvSpPr>
        <p:spPr>
          <a:xfrm>
            <a:off x="2406240" y="1656360"/>
            <a:ext cx="4932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Weeks 1-4</a:t>
            </a:r>
            <a:endParaRPr b="0" lang="de-DE" sz="790" strike="noStrike" u="none">
              <a:solidFill>
                <a:srgbClr val="000000"/>
              </a:solidFill>
              <a:effectLst/>
              <a:uFillTx/>
              <a:latin typeface="Arial"/>
            </a:endParaRPr>
          </a:p>
        </p:txBody>
      </p:sp>
      <p:sp>
        <p:nvSpPr>
          <p:cNvPr id="452" name="Text 7"/>
          <p:cNvSpPr/>
          <p:nvPr/>
        </p:nvSpPr>
        <p:spPr>
          <a:xfrm>
            <a:off x="528480" y="1838520"/>
            <a:ext cx="31838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Set up RAG, choose base models, build prototype agents.</a:t>
            </a:r>
            <a:endParaRPr b="0" lang="de-DE" sz="939" strike="noStrike" u="none">
              <a:solidFill>
                <a:srgbClr val="000000"/>
              </a:solidFill>
              <a:effectLst/>
              <a:uFillTx/>
              <a:latin typeface="Arial"/>
            </a:endParaRPr>
          </a:p>
        </p:txBody>
      </p:sp>
      <p:sp>
        <p:nvSpPr>
          <p:cNvPr id="453" name="Shape 8"/>
          <p:cNvSpPr/>
          <p:nvPr/>
        </p:nvSpPr>
        <p:spPr>
          <a:xfrm>
            <a:off x="228600" y="2132640"/>
            <a:ext cx="142560" cy="14256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54" name="Text 9"/>
          <p:cNvSpPr/>
          <p:nvPr/>
        </p:nvSpPr>
        <p:spPr>
          <a:xfrm>
            <a:off x="528480" y="2075760"/>
            <a:ext cx="14097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Phase 2: Verification</a:t>
            </a:r>
            <a:endParaRPr b="0" lang="de-DE" sz="1090" strike="noStrike" u="none">
              <a:solidFill>
                <a:srgbClr val="000000"/>
              </a:solidFill>
              <a:effectLst/>
              <a:uFillTx/>
              <a:latin typeface="Arial"/>
            </a:endParaRPr>
          </a:p>
        </p:txBody>
      </p:sp>
      <p:sp>
        <p:nvSpPr>
          <p:cNvPr id="455" name="Text 10"/>
          <p:cNvSpPr/>
          <p:nvPr/>
        </p:nvSpPr>
        <p:spPr>
          <a:xfrm>
            <a:off x="2437920" y="2122200"/>
            <a:ext cx="4932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Weeks 5-8</a:t>
            </a:r>
            <a:endParaRPr b="0" lang="de-DE" sz="790" strike="noStrike" u="none">
              <a:solidFill>
                <a:srgbClr val="000000"/>
              </a:solidFill>
              <a:effectLst/>
              <a:uFillTx/>
              <a:latin typeface="Arial"/>
            </a:endParaRPr>
          </a:p>
        </p:txBody>
      </p:sp>
      <p:sp>
        <p:nvSpPr>
          <p:cNvPr id="456" name="Text 11"/>
          <p:cNvSpPr/>
          <p:nvPr/>
        </p:nvSpPr>
        <p:spPr>
          <a:xfrm>
            <a:off x="528480" y="2304360"/>
            <a:ext cx="352332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Add chain-of-verification and self-consistency; build eval harness.</a:t>
            </a:r>
            <a:endParaRPr b="0" lang="de-DE" sz="939" strike="noStrike" u="none">
              <a:solidFill>
                <a:srgbClr val="000000"/>
              </a:solidFill>
              <a:effectLst/>
              <a:uFillTx/>
              <a:latin typeface="Arial"/>
            </a:endParaRPr>
          </a:p>
        </p:txBody>
      </p:sp>
      <p:sp>
        <p:nvSpPr>
          <p:cNvPr id="457" name="Shape 12"/>
          <p:cNvSpPr/>
          <p:nvPr/>
        </p:nvSpPr>
        <p:spPr>
          <a:xfrm>
            <a:off x="228600" y="2778480"/>
            <a:ext cx="142560" cy="142560"/>
          </a:xfrm>
          <a:prstGeom prst="ellipse">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58" name="Text 13"/>
          <p:cNvSpPr/>
          <p:nvPr/>
        </p:nvSpPr>
        <p:spPr>
          <a:xfrm>
            <a:off x="528480" y="2721240"/>
            <a:ext cx="14302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Phase 2.5: Validation</a:t>
            </a:r>
            <a:endParaRPr b="0" lang="de-DE" sz="1090" strike="noStrike" u="none">
              <a:solidFill>
                <a:srgbClr val="000000"/>
              </a:solidFill>
              <a:effectLst/>
              <a:uFillTx/>
              <a:latin typeface="Arial"/>
            </a:endParaRPr>
          </a:p>
        </p:txBody>
      </p:sp>
      <p:sp>
        <p:nvSpPr>
          <p:cNvPr id="459" name="Text 14"/>
          <p:cNvSpPr/>
          <p:nvPr/>
        </p:nvSpPr>
        <p:spPr>
          <a:xfrm>
            <a:off x="2437200" y="2767680"/>
            <a:ext cx="4932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Weeks 8-9</a:t>
            </a:r>
            <a:endParaRPr b="0" lang="de-DE" sz="790" strike="noStrike" u="none">
              <a:solidFill>
                <a:srgbClr val="000000"/>
              </a:solidFill>
              <a:effectLst/>
              <a:uFillTx/>
              <a:latin typeface="Arial"/>
            </a:endParaRPr>
          </a:p>
        </p:txBody>
      </p:sp>
      <p:sp>
        <p:nvSpPr>
          <p:cNvPr id="460" name="Text 15"/>
          <p:cNvSpPr/>
          <p:nvPr/>
        </p:nvSpPr>
        <p:spPr>
          <a:xfrm>
            <a:off x="528480" y="2949840"/>
            <a:ext cx="27237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Create AI-to-AI validation chains and monitoring.</a:t>
            </a:r>
            <a:endParaRPr b="0" lang="de-DE" sz="939" strike="noStrike" u="none">
              <a:solidFill>
                <a:srgbClr val="000000"/>
              </a:solidFill>
              <a:effectLst/>
              <a:uFillTx/>
              <a:latin typeface="Arial"/>
            </a:endParaRPr>
          </a:p>
        </p:txBody>
      </p:sp>
      <p:sp>
        <p:nvSpPr>
          <p:cNvPr id="461" name="Shape 16"/>
          <p:cNvSpPr/>
          <p:nvPr/>
        </p:nvSpPr>
        <p:spPr>
          <a:xfrm>
            <a:off x="228600" y="3244320"/>
            <a:ext cx="142560" cy="14256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62" name="Text 17"/>
          <p:cNvSpPr/>
          <p:nvPr/>
        </p:nvSpPr>
        <p:spPr>
          <a:xfrm>
            <a:off x="528480" y="3187080"/>
            <a:ext cx="10994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Phase 3: Scaling</a:t>
            </a:r>
            <a:endParaRPr b="0" lang="de-DE" sz="1090" strike="noStrike" u="none">
              <a:solidFill>
                <a:srgbClr val="000000"/>
              </a:solidFill>
              <a:effectLst/>
              <a:uFillTx/>
              <a:latin typeface="Arial"/>
            </a:endParaRPr>
          </a:p>
        </p:txBody>
      </p:sp>
      <p:sp>
        <p:nvSpPr>
          <p:cNvPr id="463" name="Text 18"/>
          <p:cNvSpPr/>
          <p:nvPr/>
        </p:nvSpPr>
        <p:spPr>
          <a:xfrm>
            <a:off x="2019600" y="3233520"/>
            <a:ext cx="6066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Weeks 10-13</a:t>
            </a:r>
            <a:endParaRPr b="0" lang="de-DE" sz="790" strike="noStrike" u="none">
              <a:solidFill>
                <a:srgbClr val="000000"/>
              </a:solidFill>
              <a:effectLst/>
              <a:uFillTx/>
              <a:latin typeface="Arial"/>
            </a:endParaRPr>
          </a:p>
        </p:txBody>
      </p:sp>
      <p:sp>
        <p:nvSpPr>
          <p:cNvPr id="464" name="Text 19"/>
          <p:cNvSpPr/>
          <p:nvPr/>
        </p:nvSpPr>
        <p:spPr>
          <a:xfrm>
            <a:off x="528480" y="3415680"/>
            <a:ext cx="3523320" cy="17820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Pilot deploy and implement intent artifacts and transparency.</a:t>
            </a:r>
            <a:endParaRPr b="0" lang="de-DE" sz="939" strike="noStrike" u="none">
              <a:solidFill>
                <a:srgbClr val="000000"/>
              </a:solidFill>
              <a:effectLst/>
              <a:uFillTx/>
              <a:latin typeface="Arial"/>
            </a:endParaRPr>
          </a:p>
        </p:txBody>
      </p:sp>
      <p:sp>
        <p:nvSpPr>
          <p:cNvPr id="465" name="Shape 20"/>
          <p:cNvSpPr/>
          <p:nvPr/>
        </p:nvSpPr>
        <p:spPr>
          <a:xfrm>
            <a:off x="228600" y="3890160"/>
            <a:ext cx="142560" cy="14256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66" name="Text 21"/>
          <p:cNvSpPr/>
          <p:nvPr/>
        </p:nvSpPr>
        <p:spPr>
          <a:xfrm>
            <a:off x="528480" y="3832920"/>
            <a:ext cx="15145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Phase 4: Optimization</a:t>
            </a:r>
            <a:endParaRPr b="0" lang="de-DE" sz="1090" strike="noStrike" u="none">
              <a:solidFill>
                <a:srgbClr val="000000"/>
              </a:solidFill>
              <a:effectLst/>
              <a:uFillTx/>
              <a:latin typeface="Arial"/>
            </a:endParaRPr>
          </a:p>
        </p:txBody>
      </p:sp>
      <p:sp>
        <p:nvSpPr>
          <p:cNvPr id="467" name="Text 22"/>
          <p:cNvSpPr/>
          <p:nvPr/>
        </p:nvSpPr>
        <p:spPr>
          <a:xfrm>
            <a:off x="2511360" y="3879360"/>
            <a:ext cx="4687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Week 14+</a:t>
            </a:r>
            <a:endParaRPr b="0" lang="de-DE" sz="790" strike="noStrike" u="none">
              <a:solidFill>
                <a:srgbClr val="000000"/>
              </a:solidFill>
              <a:effectLst/>
              <a:uFillTx/>
              <a:latin typeface="Arial"/>
            </a:endParaRPr>
          </a:p>
        </p:txBody>
      </p:sp>
      <p:sp>
        <p:nvSpPr>
          <p:cNvPr id="468" name="Text 23"/>
          <p:cNvSpPr/>
          <p:nvPr/>
        </p:nvSpPr>
        <p:spPr>
          <a:xfrm>
            <a:off x="528480" y="4061520"/>
            <a:ext cx="31899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Analyze failures, deploy LLM Council, and refine prompts.</a:t>
            </a:r>
            <a:endParaRPr b="0" lang="de-DE" sz="939" strike="noStrike" u="none">
              <a:solidFill>
                <a:srgbClr val="000000"/>
              </a:solidFill>
              <a:effectLst/>
              <a:uFillTx/>
              <a:latin typeface="Arial"/>
            </a:endParaRPr>
          </a:p>
        </p:txBody>
      </p:sp>
      <p:sp>
        <p:nvSpPr>
          <p:cNvPr id="469" name="Shape 24"/>
          <p:cNvSpPr/>
          <p:nvPr/>
        </p:nvSpPr>
        <p:spPr>
          <a:xfrm>
            <a:off x="4338360" y="1609920"/>
            <a:ext cx="4519800" cy="26053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470" name="Image 1" descr="preencoded.png"/>
          <p:cNvPicPr/>
          <p:nvPr/>
        </p:nvPicPr>
        <p:blipFill>
          <a:blip r:embed="rId2"/>
          <a:stretch/>
        </p:blipFill>
        <p:spPr>
          <a:xfrm>
            <a:off x="4424040" y="1695600"/>
            <a:ext cx="4348080" cy="242748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1" name="Image 0" descr="preencoded.png"/>
          <p:cNvPicPr/>
          <p:nvPr/>
        </p:nvPicPr>
        <p:blipFill>
          <a:blip r:embed="rId1"/>
          <a:stretch/>
        </p:blipFill>
        <p:spPr>
          <a:xfrm>
            <a:off x="0" y="0"/>
            <a:ext cx="9143640" cy="5143320"/>
          </a:xfrm>
          <a:prstGeom prst="rect">
            <a:avLst/>
          </a:prstGeom>
          <a:noFill/>
          <a:ln w="0">
            <a:noFill/>
          </a:ln>
        </p:spPr>
      </p:pic>
      <p:sp>
        <p:nvSpPr>
          <p:cNvPr id="472"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73" name="Shape 1"/>
          <p:cNvSpPr/>
          <p:nvPr/>
        </p:nvSpPr>
        <p:spPr>
          <a:xfrm>
            <a:off x="428760" y="28584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474" name="Text 2"/>
          <p:cNvSpPr/>
          <p:nvPr/>
        </p:nvSpPr>
        <p:spPr>
          <a:xfrm>
            <a:off x="428760" y="428760"/>
            <a:ext cx="352620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Agent Security Threats</a:t>
            </a:r>
            <a:endParaRPr b="0" lang="de-DE" sz="2430" strike="noStrike" u="none">
              <a:solidFill>
                <a:srgbClr val="000000"/>
              </a:solidFill>
              <a:effectLst/>
              <a:uFillTx/>
              <a:latin typeface="Arial"/>
            </a:endParaRPr>
          </a:p>
        </p:txBody>
      </p:sp>
      <p:sp>
        <p:nvSpPr>
          <p:cNvPr id="475" name="Text 3"/>
          <p:cNvSpPr/>
          <p:nvPr/>
        </p:nvSpPr>
        <p:spPr>
          <a:xfrm>
            <a:off x="428760" y="807120"/>
            <a:ext cx="433260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From Prompt Injection to Self-Replicating Worms</a:t>
            </a:r>
            <a:endParaRPr b="0" lang="de-DE" sz="1490" strike="noStrike" u="none">
              <a:solidFill>
                <a:srgbClr val="000000"/>
              </a:solidFill>
              <a:effectLst/>
              <a:uFillTx/>
              <a:latin typeface="Arial"/>
            </a:endParaRPr>
          </a:p>
        </p:txBody>
      </p:sp>
      <p:sp>
        <p:nvSpPr>
          <p:cNvPr id="476" name="Text 4"/>
          <p:cNvSpPr/>
          <p:nvPr/>
        </p:nvSpPr>
        <p:spPr>
          <a:xfrm>
            <a:off x="542880" y="1137600"/>
            <a:ext cx="1524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1. OODA Loop Vulnerability</a:t>
            </a:r>
            <a:endParaRPr b="0" lang="de-DE" sz="880" strike="noStrike" u="none">
              <a:solidFill>
                <a:srgbClr val="000000"/>
              </a:solidFill>
              <a:effectLst/>
              <a:uFillTx/>
              <a:latin typeface="Arial"/>
            </a:endParaRPr>
          </a:p>
        </p:txBody>
      </p:sp>
      <p:sp>
        <p:nvSpPr>
          <p:cNvPr id="477" name="Text 5"/>
          <p:cNvSpPr/>
          <p:nvPr/>
        </p:nvSpPr>
        <p:spPr>
          <a:xfrm>
            <a:off x="542880" y="1355400"/>
            <a:ext cx="398592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Agents follow </a:t>
            </a:r>
            <a:r>
              <a:rPr b="1" lang="en-US" sz="690" strike="noStrike" u="none">
                <a:solidFill>
                  <a:srgbClr val="f59e0b"/>
                </a:solidFill>
                <a:effectLst/>
                <a:uFillTx/>
                <a:latin typeface="Calibri"/>
              </a:rPr>
              <a:t>Observe-Orient-Decide-Act</a:t>
            </a:r>
            <a:r>
              <a:rPr b="0" lang="en-US" sz="730" strike="noStrike" u="none">
                <a:solidFill>
                  <a:srgbClr val="cbd5e1"/>
                </a:solidFill>
                <a:effectLst/>
                <a:uFillTx/>
                <a:latin typeface="Calibri"/>
              </a:rPr>
              <a:t> pattern; each stage exploitable</a:t>
            </a:r>
            <a:endParaRPr b="0" lang="de-DE" sz="730" strike="noStrike" u="none">
              <a:solidFill>
                <a:srgbClr val="000000"/>
              </a:solidFill>
              <a:effectLst/>
              <a:uFillTx/>
              <a:latin typeface="Arial"/>
            </a:endParaRPr>
          </a:p>
        </p:txBody>
      </p:sp>
      <p:sp>
        <p:nvSpPr>
          <p:cNvPr id="478" name="Text 6"/>
          <p:cNvSpPr/>
          <p:nvPr/>
        </p:nvSpPr>
        <p:spPr>
          <a:xfrm>
            <a:off x="542880" y="1644120"/>
            <a:ext cx="21582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Inject malicious input at observation stage</a:t>
            </a:r>
            <a:endParaRPr b="0" lang="de-DE" sz="730" strike="noStrike" u="none">
              <a:solidFill>
                <a:srgbClr val="000000"/>
              </a:solidFill>
              <a:effectLst/>
              <a:uFillTx/>
              <a:latin typeface="Arial"/>
            </a:endParaRPr>
          </a:p>
        </p:txBody>
      </p:sp>
      <p:sp>
        <p:nvSpPr>
          <p:cNvPr id="479" name="Text 7"/>
          <p:cNvSpPr/>
          <p:nvPr/>
        </p:nvSpPr>
        <p:spPr>
          <a:xfrm>
            <a:off x="542880" y="1802880"/>
            <a:ext cx="23331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Fundamental agent logic is attack surface</a:t>
            </a:r>
            <a:endParaRPr b="0" lang="de-DE" sz="730" strike="noStrike" u="none">
              <a:solidFill>
                <a:srgbClr val="000000"/>
              </a:solidFill>
              <a:effectLst/>
              <a:uFillTx/>
              <a:latin typeface="Arial"/>
            </a:endParaRPr>
          </a:p>
        </p:txBody>
      </p:sp>
      <p:sp>
        <p:nvSpPr>
          <p:cNvPr id="480" name="Text 8"/>
          <p:cNvSpPr/>
          <p:nvPr/>
        </p:nvSpPr>
        <p:spPr>
          <a:xfrm>
            <a:off x="4729320" y="1137600"/>
            <a:ext cx="8074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2. AI Kill Chain</a:t>
            </a:r>
            <a:endParaRPr b="0" lang="de-DE" sz="880" strike="noStrike" u="none">
              <a:solidFill>
                <a:srgbClr val="000000"/>
              </a:solidFill>
              <a:effectLst/>
              <a:uFillTx/>
              <a:latin typeface="Arial"/>
            </a:endParaRPr>
          </a:p>
        </p:txBody>
      </p:sp>
      <p:sp>
        <p:nvSpPr>
          <p:cNvPr id="481" name="Text 9"/>
          <p:cNvSpPr/>
          <p:nvPr/>
        </p:nvSpPr>
        <p:spPr>
          <a:xfrm>
            <a:off x="4729320" y="1355400"/>
            <a:ext cx="33264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Prompt injection → </a:t>
            </a:r>
            <a:r>
              <a:rPr b="1" lang="en-US" sz="690" strike="noStrike" u="none">
                <a:solidFill>
                  <a:srgbClr val="f59e0b"/>
                </a:solidFill>
                <a:effectLst/>
                <a:uFillTx/>
                <a:latin typeface="Calibri"/>
              </a:rPr>
              <a:t>confused deputy</a:t>
            </a:r>
            <a:r>
              <a:rPr b="0" lang="en-US" sz="730" strike="noStrike" u="none">
                <a:solidFill>
                  <a:srgbClr val="cbd5e1"/>
                </a:solidFill>
                <a:effectLst/>
                <a:uFillTx/>
                <a:latin typeface="Calibri"/>
              </a:rPr>
              <a:t> → automatic tool invocation</a:t>
            </a:r>
            <a:endParaRPr b="0" lang="de-DE" sz="730" strike="noStrike" u="none">
              <a:solidFill>
                <a:srgbClr val="000000"/>
              </a:solidFill>
              <a:effectLst/>
              <a:uFillTx/>
              <a:latin typeface="Arial"/>
            </a:endParaRPr>
          </a:p>
        </p:txBody>
      </p:sp>
      <p:sp>
        <p:nvSpPr>
          <p:cNvPr id="482" name="Text 10"/>
          <p:cNvSpPr/>
          <p:nvPr/>
        </p:nvSpPr>
        <p:spPr>
          <a:xfrm>
            <a:off x="4729320" y="1514160"/>
            <a:ext cx="28134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Malicious prompt causes agent to invoke dangerous tools</a:t>
            </a:r>
            <a:endParaRPr b="0" lang="de-DE" sz="730" strike="noStrike" u="none">
              <a:solidFill>
                <a:srgbClr val="000000"/>
              </a:solidFill>
              <a:effectLst/>
              <a:uFillTx/>
              <a:latin typeface="Arial"/>
            </a:endParaRPr>
          </a:p>
        </p:txBody>
      </p:sp>
      <p:sp>
        <p:nvSpPr>
          <p:cNvPr id="483" name="Text 11"/>
          <p:cNvSpPr/>
          <p:nvPr/>
        </p:nvSpPr>
        <p:spPr>
          <a:xfrm>
            <a:off x="4729320" y="1672560"/>
            <a:ext cx="24620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Agents execute without explicit user consent</a:t>
            </a:r>
            <a:endParaRPr b="0" lang="de-DE" sz="730" strike="noStrike" u="none">
              <a:solidFill>
                <a:srgbClr val="000000"/>
              </a:solidFill>
              <a:effectLst/>
              <a:uFillTx/>
              <a:latin typeface="Arial"/>
            </a:endParaRPr>
          </a:p>
        </p:txBody>
      </p:sp>
      <p:sp>
        <p:nvSpPr>
          <p:cNvPr id="484" name="Text 12"/>
          <p:cNvSpPr/>
          <p:nvPr/>
        </p:nvSpPr>
        <p:spPr>
          <a:xfrm>
            <a:off x="542880" y="2046960"/>
            <a:ext cx="12355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3. Multi-Stage Attacks</a:t>
            </a:r>
            <a:endParaRPr b="0" lang="de-DE" sz="880" strike="noStrike" u="none">
              <a:solidFill>
                <a:srgbClr val="000000"/>
              </a:solidFill>
              <a:effectLst/>
              <a:uFillTx/>
              <a:latin typeface="Arial"/>
            </a:endParaRPr>
          </a:p>
        </p:txBody>
      </p:sp>
      <p:sp>
        <p:nvSpPr>
          <p:cNvPr id="485" name="Text 13"/>
          <p:cNvSpPr/>
          <p:nvPr/>
        </p:nvSpPr>
        <p:spPr>
          <a:xfrm>
            <a:off x="542880" y="2264760"/>
            <a:ext cx="29671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Complex tasks broken into </a:t>
            </a:r>
            <a:r>
              <a:rPr b="1" lang="en-US" sz="690" strike="noStrike" u="none">
                <a:solidFill>
                  <a:srgbClr val="f59e0b"/>
                </a:solidFill>
                <a:effectLst/>
                <a:uFillTx/>
                <a:latin typeface="Calibri"/>
              </a:rPr>
              <a:t>smaller, less suspicious steps</a:t>
            </a:r>
            <a:endParaRPr b="0" lang="de-DE" sz="690" strike="noStrike" u="none">
              <a:solidFill>
                <a:srgbClr val="000000"/>
              </a:solidFill>
              <a:effectLst/>
              <a:uFillTx/>
              <a:latin typeface="Arial"/>
            </a:endParaRPr>
          </a:p>
        </p:txBody>
      </p:sp>
      <p:sp>
        <p:nvSpPr>
          <p:cNvPr id="486" name="Text 14"/>
          <p:cNvSpPr/>
          <p:nvPr/>
        </p:nvSpPr>
        <p:spPr>
          <a:xfrm>
            <a:off x="542880" y="2423520"/>
            <a:ext cx="3430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Step 1 creates webserver; Step 2 exposes to internet for data exfiltration</a:t>
            </a:r>
            <a:endParaRPr b="0" lang="de-DE" sz="730" strike="noStrike" u="none">
              <a:solidFill>
                <a:srgbClr val="000000"/>
              </a:solidFill>
              <a:effectLst/>
              <a:uFillTx/>
              <a:latin typeface="Arial"/>
            </a:endParaRPr>
          </a:p>
        </p:txBody>
      </p:sp>
      <p:sp>
        <p:nvSpPr>
          <p:cNvPr id="487" name="Text 15"/>
          <p:cNvSpPr/>
          <p:nvPr/>
        </p:nvSpPr>
        <p:spPr>
          <a:xfrm>
            <a:off x="542880" y="2581920"/>
            <a:ext cx="26182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Security must account for workflow-level attacks</a:t>
            </a:r>
            <a:endParaRPr b="0" lang="de-DE" sz="730" strike="noStrike" u="none">
              <a:solidFill>
                <a:srgbClr val="000000"/>
              </a:solidFill>
              <a:effectLst/>
              <a:uFillTx/>
              <a:latin typeface="Arial"/>
            </a:endParaRPr>
          </a:p>
        </p:txBody>
      </p:sp>
      <p:sp>
        <p:nvSpPr>
          <p:cNvPr id="488" name="Text 16"/>
          <p:cNvSpPr/>
          <p:nvPr/>
        </p:nvSpPr>
        <p:spPr>
          <a:xfrm>
            <a:off x="4729320" y="2046960"/>
            <a:ext cx="16977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4. Configuration Manipulation</a:t>
            </a:r>
            <a:endParaRPr b="0" lang="de-DE" sz="880" strike="noStrike" u="none">
              <a:solidFill>
                <a:srgbClr val="000000"/>
              </a:solidFill>
              <a:effectLst/>
              <a:uFillTx/>
              <a:latin typeface="Arial"/>
            </a:endParaRPr>
          </a:p>
        </p:txBody>
      </p:sp>
      <p:sp>
        <p:nvSpPr>
          <p:cNvPr id="489" name="Text 17"/>
          <p:cNvSpPr/>
          <p:nvPr/>
        </p:nvSpPr>
        <p:spPr>
          <a:xfrm>
            <a:off x="4729320" y="2264760"/>
            <a:ext cx="30052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Agent tricked into enabling </a:t>
            </a:r>
            <a:r>
              <a:rPr b="1" lang="en-US" sz="690" strike="noStrike" u="none">
                <a:solidFill>
                  <a:srgbClr val="f59e0b"/>
                </a:solidFill>
                <a:effectLst/>
                <a:uFillTx/>
                <a:latin typeface="Calibri"/>
              </a:rPr>
              <a:t>"YOLO mode"</a:t>
            </a:r>
            <a:r>
              <a:rPr b="0" lang="en-US" sz="730" strike="noStrike" u="none">
                <a:solidFill>
                  <a:srgbClr val="cbd5e1"/>
                </a:solidFill>
                <a:effectLst/>
                <a:uFillTx/>
                <a:latin typeface="Calibri"/>
              </a:rPr>
              <a:t> (auto-approval)</a:t>
            </a:r>
            <a:endParaRPr b="0" lang="de-DE" sz="730" strike="noStrike" u="none">
              <a:solidFill>
                <a:srgbClr val="000000"/>
              </a:solidFill>
              <a:effectLst/>
              <a:uFillTx/>
              <a:latin typeface="Arial"/>
            </a:endParaRPr>
          </a:p>
        </p:txBody>
      </p:sp>
      <p:sp>
        <p:nvSpPr>
          <p:cNvPr id="490" name="Text 18"/>
          <p:cNvSpPr/>
          <p:nvPr/>
        </p:nvSpPr>
        <p:spPr>
          <a:xfrm>
            <a:off x="4729320" y="2423520"/>
            <a:ext cx="27950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Disables user consent prompts for all subsequent actions</a:t>
            </a:r>
            <a:endParaRPr b="0" lang="de-DE" sz="730" strike="noStrike" u="none">
              <a:solidFill>
                <a:srgbClr val="000000"/>
              </a:solidFill>
              <a:effectLst/>
              <a:uFillTx/>
              <a:latin typeface="Arial"/>
            </a:endParaRPr>
          </a:p>
        </p:txBody>
      </p:sp>
      <p:sp>
        <p:nvSpPr>
          <p:cNvPr id="491" name="Text 19"/>
          <p:cNvSpPr/>
          <p:nvPr/>
        </p:nvSpPr>
        <p:spPr>
          <a:xfrm>
            <a:off x="4729320" y="2581920"/>
            <a:ext cx="3025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Configuration immutability is critical security requirement</a:t>
            </a:r>
            <a:endParaRPr b="0" lang="de-DE" sz="730" strike="noStrike" u="none">
              <a:solidFill>
                <a:srgbClr val="000000"/>
              </a:solidFill>
              <a:effectLst/>
              <a:uFillTx/>
              <a:latin typeface="Arial"/>
            </a:endParaRPr>
          </a:p>
        </p:txBody>
      </p:sp>
      <p:sp>
        <p:nvSpPr>
          <p:cNvPr id="492" name="Text 20"/>
          <p:cNvSpPr/>
          <p:nvPr/>
        </p:nvSpPr>
        <p:spPr>
          <a:xfrm>
            <a:off x="542880" y="2826360"/>
            <a:ext cx="1767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5. Agent-to-Agent Transmission</a:t>
            </a:r>
            <a:endParaRPr b="0" lang="de-DE" sz="880" strike="noStrike" u="none">
              <a:solidFill>
                <a:srgbClr val="000000"/>
              </a:solidFill>
              <a:effectLst/>
              <a:uFillTx/>
              <a:latin typeface="Arial"/>
            </a:endParaRPr>
          </a:p>
        </p:txBody>
      </p:sp>
      <p:sp>
        <p:nvSpPr>
          <p:cNvPr id="493" name="Text 21"/>
          <p:cNvSpPr/>
          <p:nvPr/>
        </p:nvSpPr>
        <p:spPr>
          <a:xfrm>
            <a:off x="542880" y="3044160"/>
            <a:ext cx="31914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Self-replicating virus (AgentHopper) spreads via </a:t>
            </a:r>
            <a:r>
              <a:rPr b="1" lang="en-US" sz="690" strike="noStrike" u="none">
                <a:solidFill>
                  <a:srgbClr val="f59e0b"/>
                </a:solidFill>
                <a:effectLst/>
                <a:uFillTx/>
                <a:latin typeface="Calibri"/>
              </a:rPr>
              <a:t>code analysis</a:t>
            </a:r>
            <a:endParaRPr b="0" lang="de-DE" sz="690" strike="noStrike" u="none">
              <a:solidFill>
                <a:srgbClr val="000000"/>
              </a:solidFill>
              <a:effectLst/>
              <a:uFillTx/>
              <a:latin typeface="Arial"/>
            </a:endParaRPr>
          </a:p>
        </p:txBody>
      </p:sp>
      <p:sp>
        <p:nvSpPr>
          <p:cNvPr id="494" name="Text 22"/>
          <p:cNvSpPr/>
          <p:nvPr/>
        </p:nvSpPr>
        <p:spPr>
          <a:xfrm>
            <a:off x="542880" y="3202920"/>
            <a:ext cx="32349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Malicious prompt injected into source code; spreads when analyzed</a:t>
            </a:r>
            <a:endParaRPr b="0" lang="de-DE" sz="730" strike="noStrike" u="none">
              <a:solidFill>
                <a:srgbClr val="000000"/>
              </a:solidFill>
              <a:effectLst/>
              <a:uFillTx/>
              <a:latin typeface="Arial"/>
            </a:endParaRPr>
          </a:p>
        </p:txBody>
      </p:sp>
      <p:sp>
        <p:nvSpPr>
          <p:cNvPr id="495" name="Text 23"/>
          <p:cNvSpPr/>
          <p:nvPr/>
        </p:nvSpPr>
        <p:spPr>
          <a:xfrm>
            <a:off x="542880" y="3361320"/>
            <a:ext cx="34750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Agents become vectors for worm-like attacks in CI/CD environments</a:t>
            </a:r>
            <a:endParaRPr b="0" lang="de-DE" sz="730" strike="noStrike" u="none">
              <a:solidFill>
                <a:srgbClr val="000000"/>
              </a:solidFill>
              <a:effectLst/>
              <a:uFillTx/>
              <a:latin typeface="Arial"/>
            </a:endParaRPr>
          </a:p>
        </p:txBody>
      </p:sp>
      <p:sp>
        <p:nvSpPr>
          <p:cNvPr id="496" name="Text 24"/>
          <p:cNvSpPr/>
          <p:nvPr/>
        </p:nvSpPr>
        <p:spPr>
          <a:xfrm>
            <a:off x="4729320" y="2826360"/>
            <a:ext cx="14947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6. Invisible Steganography</a:t>
            </a:r>
            <a:endParaRPr b="0" lang="de-DE" sz="880" strike="noStrike" u="none">
              <a:solidFill>
                <a:srgbClr val="000000"/>
              </a:solidFill>
              <a:effectLst/>
              <a:uFillTx/>
              <a:latin typeface="Arial"/>
            </a:endParaRPr>
          </a:p>
        </p:txBody>
      </p:sp>
      <p:sp>
        <p:nvSpPr>
          <p:cNvPr id="497" name="Text 25"/>
          <p:cNvSpPr/>
          <p:nvPr/>
        </p:nvSpPr>
        <p:spPr>
          <a:xfrm>
            <a:off x="4729320" y="3044160"/>
            <a:ext cx="3985920" cy="25452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Mechanism:</a:t>
            </a:r>
            <a:r>
              <a:rPr b="0" lang="en-US" sz="730" strike="noStrike" u="none">
                <a:solidFill>
                  <a:srgbClr val="cbd5e1"/>
                </a:solidFill>
                <a:effectLst/>
                <a:uFillTx/>
                <a:latin typeface="Calibri"/>
              </a:rPr>
              <a:t> Unicode tag characters appear benign to humans but </a:t>
            </a:r>
            <a:r>
              <a:rPr b="1" lang="en-US" sz="690" strike="noStrike" u="none">
                <a:solidFill>
                  <a:srgbClr val="f59e0b"/>
                </a:solidFill>
                <a:effectLst/>
                <a:uFillTx/>
                <a:latin typeface="Calibri"/>
              </a:rPr>
              <a:t>processed as commands</a:t>
            </a:r>
            <a:r>
              <a:rPr b="0" lang="en-US" sz="730" strike="noStrike" u="none">
                <a:solidFill>
                  <a:srgbClr val="cbd5e1"/>
                </a:solidFill>
                <a:effectLst/>
                <a:uFillTx/>
                <a:latin typeface="Calibri"/>
              </a:rPr>
              <a:t> by agents</a:t>
            </a:r>
            <a:endParaRPr b="0" lang="de-DE" sz="730" strike="noStrike" u="none">
              <a:solidFill>
                <a:srgbClr val="000000"/>
              </a:solidFill>
              <a:effectLst/>
              <a:uFillTx/>
              <a:latin typeface="Arial"/>
            </a:endParaRPr>
          </a:p>
        </p:txBody>
      </p:sp>
      <p:sp>
        <p:nvSpPr>
          <p:cNvPr id="498" name="Text 26"/>
          <p:cNvSpPr/>
          <p:nvPr/>
        </p:nvSpPr>
        <p:spPr>
          <a:xfrm>
            <a:off x="4729320" y="3332880"/>
            <a:ext cx="26226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Attack:</a:t>
            </a:r>
            <a:r>
              <a:rPr b="0" lang="en-US" sz="730" strike="noStrike" u="none">
                <a:solidFill>
                  <a:srgbClr val="cbd5e1"/>
                </a:solidFill>
                <a:effectLst/>
                <a:uFillTx/>
                <a:latin typeface="Calibri"/>
              </a:rPr>
              <a:t> Hide malicious commands in seemingly innocent text</a:t>
            </a:r>
            <a:endParaRPr b="0" lang="de-DE" sz="730" strike="noStrike" u="none">
              <a:solidFill>
                <a:srgbClr val="000000"/>
              </a:solidFill>
              <a:effectLst/>
              <a:uFillTx/>
              <a:latin typeface="Arial"/>
            </a:endParaRPr>
          </a:p>
        </p:txBody>
      </p:sp>
      <p:sp>
        <p:nvSpPr>
          <p:cNvPr id="499" name="Text 27"/>
          <p:cNvSpPr/>
          <p:nvPr/>
        </p:nvSpPr>
        <p:spPr>
          <a:xfrm>
            <a:off x="4729320" y="3491280"/>
            <a:ext cx="31366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Implication:</a:t>
            </a:r>
            <a:r>
              <a:rPr b="0" lang="en-US" sz="730" strike="noStrike" u="none">
                <a:solidFill>
                  <a:srgbClr val="cbd5e1"/>
                </a:solidFill>
                <a:effectLst/>
                <a:uFillTx/>
                <a:latin typeface="Calibri"/>
              </a:rPr>
              <a:t> Agent-specific threat model includes steganographic attacks</a:t>
            </a:r>
            <a:endParaRPr b="0" lang="de-DE" sz="730" strike="noStrike" u="none">
              <a:solidFill>
                <a:srgbClr val="000000"/>
              </a:solidFill>
              <a:effectLst/>
              <a:uFillTx/>
              <a:latin typeface="Arial"/>
            </a:endParaRPr>
          </a:p>
        </p:txBody>
      </p:sp>
      <p:sp>
        <p:nvSpPr>
          <p:cNvPr id="500" name="Shape 28"/>
          <p:cNvSpPr/>
          <p:nvPr/>
        </p:nvSpPr>
        <p:spPr>
          <a:xfrm>
            <a:off x="428760" y="3735720"/>
            <a:ext cx="8286480" cy="10234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501" name="Shape 29"/>
          <p:cNvSpPr/>
          <p:nvPr/>
        </p:nvSpPr>
        <p:spPr>
          <a:xfrm>
            <a:off x="428760" y="3735720"/>
            <a:ext cx="28080" cy="1023480"/>
          </a:xfrm>
          <a:prstGeom prst="rect">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502" name="Text 30"/>
          <p:cNvSpPr/>
          <p:nvPr/>
        </p:nvSpPr>
        <p:spPr>
          <a:xfrm>
            <a:off x="514440" y="3821400"/>
            <a:ext cx="22161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8b5cf6"/>
                </a:solidFill>
                <a:effectLst/>
                <a:uFillTx/>
                <a:latin typeface="Calibri"/>
              </a:rPr>
              <a:t>Defense Strategy: Zero Trust for Agents</a:t>
            </a:r>
            <a:endParaRPr b="0" lang="de-DE" sz="880" strike="noStrike" u="none">
              <a:solidFill>
                <a:srgbClr val="000000"/>
              </a:solidFill>
              <a:effectLst/>
              <a:uFillTx/>
              <a:latin typeface="Arial"/>
            </a:endParaRPr>
          </a:p>
        </p:txBody>
      </p:sp>
      <p:sp>
        <p:nvSpPr>
          <p:cNvPr id="503" name="Text 31"/>
          <p:cNvSpPr/>
          <p:nvPr/>
        </p:nvSpPr>
        <p:spPr>
          <a:xfrm>
            <a:off x="514440" y="4039200"/>
            <a:ext cx="42127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1. Agent-Specific Controls:</a:t>
            </a:r>
            <a:r>
              <a:rPr b="0" lang="en-US" sz="730" strike="noStrike" u="none">
                <a:solidFill>
                  <a:srgbClr val="cbd5e1"/>
                </a:solidFill>
                <a:effectLst/>
                <a:uFillTx/>
                <a:latin typeface="Calibri"/>
              </a:rPr>
              <a:t> One-size-fits-all security insufficient; tailor to specific agent architecture</a:t>
            </a:r>
            <a:endParaRPr b="0" lang="de-DE" sz="730" strike="noStrike" u="none">
              <a:solidFill>
                <a:srgbClr val="000000"/>
              </a:solidFill>
              <a:effectLst/>
              <a:uFillTx/>
              <a:latin typeface="Arial"/>
            </a:endParaRPr>
          </a:p>
        </p:txBody>
      </p:sp>
      <p:sp>
        <p:nvSpPr>
          <p:cNvPr id="504" name="Text 32"/>
          <p:cNvSpPr/>
          <p:nvPr/>
        </p:nvSpPr>
        <p:spPr>
          <a:xfrm>
            <a:off x="514440" y="4197960"/>
            <a:ext cx="38840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2. Workflow-Level Monitoring:</a:t>
            </a:r>
            <a:r>
              <a:rPr b="0" lang="en-US" sz="730" strike="noStrike" u="none">
                <a:solidFill>
                  <a:srgbClr val="cbd5e1"/>
                </a:solidFill>
                <a:effectLst/>
                <a:uFillTx/>
                <a:latin typeface="Calibri"/>
              </a:rPr>
              <a:t> Monitor not just individual actions but sequences of actions</a:t>
            </a:r>
            <a:endParaRPr b="0" lang="de-DE" sz="730" strike="noStrike" u="none">
              <a:solidFill>
                <a:srgbClr val="000000"/>
              </a:solidFill>
              <a:effectLst/>
              <a:uFillTx/>
              <a:latin typeface="Arial"/>
            </a:endParaRPr>
          </a:p>
        </p:txBody>
      </p:sp>
      <p:sp>
        <p:nvSpPr>
          <p:cNvPr id="505" name="Text 33"/>
          <p:cNvSpPr/>
          <p:nvPr/>
        </p:nvSpPr>
        <p:spPr>
          <a:xfrm>
            <a:off x="514440" y="4356720"/>
            <a:ext cx="38390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3. Configuration Immutability:</a:t>
            </a:r>
            <a:r>
              <a:rPr b="0" lang="en-US" sz="730" strike="noStrike" u="none">
                <a:solidFill>
                  <a:srgbClr val="cbd5e1"/>
                </a:solidFill>
                <a:effectLst/>
                <a:uFillTx/>
                <a:latin typeface="Calibri"/>
              </a:rPr>
              <a:t> Prevent agents from modifying their own security settings</a:t>
            </a:r>
            <a:endParaRPr b="0" lang="de-DE" sz="730" strike="noStrike" u="none">
              <a:solidFill>
                <a:srgbClr val="000000"/>
              </a:solidFill>
              <a:effectLst/>
              <a:uFillTx/>
              <a:latin typeface="Arial"/>
            </a:endParaRPr>
          </a:p>
        </p:txBody>
      </p:sp>
      <p:sp>
        <p:nvSpPr>
          <p:cNvPr id="506" name="Text 34"/>
          <p:cNvSpPr/>
          <p:nvPr/>
        </p:nvSpPr>
        <p:spPr>
          <a:xfrm>
            <a:off x="514440" y="4515120"/>
            <a:ext cx="33562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4. AI-Powered Detection:</a:t>
            </a:r>
            <a:r>
              <a:rPr b="0" lang="en-US" sz="730" strike="noStrike" u="none">
                <a:solidFill>
                  <a:srgbClr val="cbd5e1"/>
                </a:solidFill>
                <a:effectLst/>
                <a:uFillTx/>
                <a:latin typeface="Calibri"/>
              </a:rPr>
              <a:t> Use AI to detect steganographic and invisible attacks</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Image 0" descr="preencoded.png"/>
          <p:cNvPicPr/>
          <p:nvPr/>
        </p:nvPicPr>
        <p:blipFill>
          <a:blip r:embed="rId1"/>
          <a:stretch/>
        </p:blipFill>
        <p:spPr>
          <a:xfrm>
            <a:off x="0" y="0"/>
            <a:ext cx="9143640" cy="5188320"/>
          </a:xfrm>
          <a:prstGeom prst="rect">
            <a:avLst/>
          </a:prstGeom>
          <a:noFill/>
          <a:ln w="0">
            <a:noFill/>
          </a:ln>
        </p:spPr>
      </p:pic>
      <p:sp>
        <p:nvSpPr>
          <p:cNvPr id="508"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509" name="Shape 1"/>
          <p:cNvSpPr/>
          <p:nvPr/>
        </p:nvSpPr>
        <p:spPr>
          <a:xfrm>
            <a:off x="571680" y="42876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510" name="Text 2"/>
          <p:cNvSpPr/>
          <p:nvPr/>
        </p:nvSpPr>
        <p:spPr>
          <a:xfrm>
            <a:off x="571680" y="642960"/>
            <a:ext cx="596736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Scaling Across Your Organization</a:t>
            </a:r>
            <a:endParaRPr b="0" lang="de-DE" sz="2860" strike="noStrike" u="none">
              <a:solidFill>
                <a:srgbClr val="000000"/>
              </a:solidFill>
              <a:effectLst/>
              <a:uFillTx/>
              <a:latin typeface="Arial"/>
            </a:endParaRPr>
          </a:p>
        </p:txBody>
      </p:sp>
      <p:sp>
        <p:nvSpPr>
          <p:cNvPr id="511" name="Text 3"/>
          <p:cNvSpPr/>
          <p:nvPr/>
        </p:nvSpPr>
        <p:spPr>
          <a:xfrm>
            <a:off x="571680" y="1154520"/>
            <a:ext cx="346428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Strategies for Enterprise Adoption</a:t>
            </a:r>
            <a:endParaRPr b="0" lang="de-DE" sz="1700" strike="noStrike" u="none">
              <a:solidFill>
                <a:srgbClr val="000000"/>
              </a:solidFill>
              <a:effectLst/>
              <a:uFillTx/>
              <a:latin typeface="Arial"/>
            </a:endParaRPr>
          </a:p>
        </p:txBody>
      </p:sp>
      <p:sp>
        <p:nvSpPr>
          <p:cNvPr id="512" name="Text 4"/>
          <p:cNvSpPr/>
          <p:nvPr/>
        </p:nvSpPr>
        <p:spPr>
          <a:xfrm>
            <a:off x="743040" y="1752840"/>
            <a:ext cx="17802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8b5cf6"/>
                </a:solidFill>
                <a:effectLst/>
                <a:uFillTx/>
                <a:latin typeface="Calibri"/>
              </a:rPr>
              <a:t>Center of Excellence (CoE)</a:t>
            </a:r>
            <a:endParaRPr b="0" lang="de-DE" sz="1090" strike="noStrike" u="none">
              <a:solidFill>
                <a:srgbClr val="000000"/>
              </a:solidFill>
              <a:effectLst/>
              <a:uFillTx/>
              <a:latin typeface="Arial"/>
            </a:endParaRPr>
          </a:p>
        </p:txBody>
      </p:sp>
      <p:sp>
        <p:nvSpPr>
          <p:cNvPr id="513" name="Text 5"/>
          <p:cNvSpPr/>
          <p:nvPr/>
        </p:nvSpPr>
        <p:spPr>
          <a:xfrm>
            <a:off x="743040" y="2002680"/>
            <a:ext cx="361440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Centralized team to define standards, share best practices, and prevent fragmentation.</a:t>
            </a:r>
            <a:endParaRPr b="0" lang="de-DE" sz="939" strike="noStrike" u="none">
              <a:solidFill>
                <a:srgbClr val="000000"/>
              </a:solidFill>
              <a:effectLst/>
              <a:uFillTx/>
              <a:latin typeface="Arial"/>
            </a:endParaRPr>
          </a:p>
        </p:txBody>
      </p:sp>
      <p:sp>
        <p:nvSpPr>
          <p:cNvPr id="514" name="Text 6"/>
          <p:cNvSpPr/>
          <p:nvPr/>
        </p:nvSpPr>
        <p:spPr>
          <a:xfrm>
            <a:off x="743040" y="2541240"/>
            <a:ext cx="16524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8b5cf6"/>
                </a:solidFill>
                <a:effectLst/>
                <a:uFillTx/>
                <a:latin typeface="Calibri"/>
              </a:rPr>
              <a:t>Governance Framework</a:t>
            </a:r>
            <a:endParaRPr b="0" lang="de-DE" sz="1090" strike="noStrike" u="none">
              <a:solidFill>
                <a:srgbClr val="000000"/>
              </a:solidFill>
              <a:effectLst/>
              <a:uFillTx/>
              <a:latin typeface="Arial"/>
            </a:endParaRPr>
          </a:p>
        </p:txBody>
      </p:sp>
      <p:sp>
        <p:nvSpPr>
          <p:cNvPr id="515" name="Text 7"/>
          <p:cNvSpPr/>
          <p:nvPr/>
        </p:nvSpPr>
        <p:spPr>
          <a:xfrm>
            <a:off x="743040" y="2791440"/>
            <a:ext cx="361440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Clear policies for data privacy, security boundaries, and ethical agent use.</a:t>
            </a:r>
            <a:endParaRPr b="0" lang="de-DE" sz="939" strike="noStrike" u="none">
              <a:solidFill>
                <a:srgbClr val="000000"/>
              </a:solidFill>
              <a:effectLst/>
              <a:uFillTx/>
              <a:latin typeface="Arial"/>
            </a:endParaRPr>
          </a:p>
        </p:txBody>
      </p:sp>
      <p:sp>
        <p:nvSpPr>
          <p:cNvPr id="516" name="Text 8"/>
          <p:cNvSpPr/>
          <p:nvPr/>
        </p:nvSpPr>
        <p:spPr>
          <a:xfrm>
            <a:off x="743040" y="3330000"/>
            <a:ext cx="14893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8b5cf6"/>
                </a:solidFill>
                <a:effectLst/>
                <a:uFillTx/>
                <a:latin typeface="Calibri"/>
              </a:rPr>
              <a:t>Change Management</a:t>
            </a:r>
            <a:endParaRPr b="0" lang="de-DE" sz="1090" strike="noStrike" u="none">
              <a:solidFill>
                <a:srgbClr val="000000"/>
              </a:solidFill>
              <a:effectLst/>
              <a:uFillTx/>
              <a:latin typeface="Arial"/>
            </a:endParaRPr>
          </a:p>
        </p:txBody>
      </p:sp>
      <p:sp>
        <p:nvSpPr>
          <p:cNvPr id="517" name="Text 9"/>
          <p:cNvSpPr/>
          <p:nvPr/>
        </p:nvSpPr>
        <p:spPr>
          <a:xfrm>
            <a:off x="743040" y="3580200"/>
            <a:ext cx="361440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Structured programs to shift culture from manual execution to agent orchestration.</a:t>
            </a:r>
            <a:endParaRPr b="0" lang="de-DE" sz="939" strike="noStrike" u="none">
              <a:solidFill>
                <a:srgbClr val="000000"/>
              </a:solidFill>
              <a:effectLst/>
              <a:uFillTx/>
              <a:latin typeface="Arial"/>
            </a:endParaRPr>
          </a:p>
        </p:txBody>
      </p:sp>
      <p:sp>
        <p:nvSpPr>
          <p:cNvPr id="518" name="Text 10"/>
          <p:cNvSpPr/>
          <p:nvPr/>
        </p:nvSpPr>
        <p:spPr>
          <a:xfrm>
            <a:off x="571680" y="4428000"/>
            <a:ext cx="3785760" cy="348120"/>
          </a:xfrm>
          <a:prstGeom prst="rect">
            <a:avLst/>
          </a:prstGeom>
          <a:noFill/>
          <a:ln w="0">
            <a:noFill/>
          </a:ln>
        </p:spPr>
        <p:style>
          <a:lnRef idx="0"/>
          <a:fillRef idx="0"/>
          <a:effectRef idx="0"/>
          <a:fontRef idx="minor"/>
        </p:style>
        <p:txBody>
          <a:bodyPr lIns="0" rIns="0" tIns="169920" bIns="0" anchor="t">
            <a:spAutoFit/>
          </a:bodyPr>
          <a:p>
            <a:pPr defTabSz="914400">
              <a:lnSpc>
                <a:spcPts val="1400"/>
              </a:lnSpc>
              <a:tabLst>
                <a:tab algn="l" pos="0"/>
              </a:tabLst>
            </a:pPr>
            <a:r>
              <a:rPr b="1" lang="en-US" sz="980" strike="noStrike" u="none">
                <a:solidFill>
                  <a:srgbClr val="cbd5e1"/>
                </a:solidFill>
                <a:effectLst/>
                <a:uFillTx/>
                <a:latin typeface="Calibri"/>
              </a:rPr>
              <a:t>"Technology is the easy part; culture is the challenge."</a:t>
            </a:r>
            <a:endParaRPr b="0" lang="de-DE" sz="980" strike="noStrike" u="none">
              <a:solidFill>
                <a:srgbClr val="000000"/>
              </a:solidFill>
              <a:effectLst/>
              <a:uFillTx/>
              <a:latin typeface="Arial"/>
            </a:endParaRPr>
          </a:p>
        </p:txBody>
      </p:sp>
      <p:sp>
        <p:nvSpPr>
          <p:cNvPr id="519" name="Shape 11"/>
          <p:cNvSpPr/>
          <p:nvPr/>
        </p:nvSpPr>
        <p:spPr>
          <a:xfrm>
            <a:off x="4786200" y="1752840"/>
            <a:ext cx="3785760" cy="321444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520" name="Image 1" descr="preencoded.png"/>
          <p:cNvPicPr/>
          <p:nvPr/>
        </p:nvPicPr>
        <p:blipFill>
          <a:blip r:embed="rId2"/>
          <a:stretch/>
        </p:blipFill>
        <p:spPr>
          <a:xfrm>
            <a:off x="4929120" y="1895400"/>
            <a:ext cx="3499920" cy="292860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1" name="Image 0" descr="preencoded.png"/>
          <p:cNvPicPr/>
          <p:nvPr/>
        </p:nvPicPr>
        <p:blipFill>
          <a:blip r:embed="rId1"/>
          <a:stretch/>
        </p:blipFill>
        <p:spPr>
          <a:xfrm>
            <a:off x="0" y="0"/>
            <a:ext cx="9143640" cy="5143320"/>
          </a:xfrm>
          <a:prstGeom prst="rect">
            <a:avLst/>
          </a:prstGeom>
          <a:noFill/>
          <a:ln w="0">
            <a:noFill/>
          </a:ln>
        </p:spPr>
      </p:pic>
      <p:sp>
        <p:nvSpPr>
          <p:cNvPr id="522" name="Text 0"/>
          <p:cNvSpPr/>
          <p:nvPr/>
        </p:nvSpPr>
        <p:spPr>
          <a:xfrm>
            <a:off x="571680" y="700200"/>
            <a:ext cx="404100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Putting It All Together</a:t>
            </a:r>
            <a:endParaRPr b="0" lang="de-DE" sz="2860" strike="noStrike" u="none">
              <a:solidFill>
                <a:srgbClr val="000000"/>
              </a:solidFill>
              <a:effectLst/>
              <a:uFillTx/>
              <a:latin typeface="Arial"/>
            </a:endParaRPr>
          </a:p>
        </p:txBody>
      </p:sp>
      <p:sp>
        <p:nvSpPr>
          <p:cNvPr id="523" name="Text 1"/>
          <p:cNvSpPr/>
          <p:nvPr/>
        </p:nvSpPr>
        <p:spPr>
          <a:xfrm>
            <a:off x="571680" y="1211400"/>
            <a:ext cx="27115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Real-World Success Stories</a:t>
            </a:r>
            <a:endParaRPr b="0" lang="de-DE" sz="1700" strike="noStrike" u="none">
              <a:solidFill>
                <a:srgbClr val="000000"/>
              </a:solidFill>
              <a:effectLst/>
              <a:uFillTx/>
              <a:latin typeface="Arial"/>
            </a:endParaRPr>
          </a:p>
        </p:txBody>
      </p:sp>
      <p:sp>
        <p:nvSpPr>
          <p:cNvPr id="524" name="Text 2"/>
          <p:cNvSpPr/>
          <p:nvPr/>
        </p:nvSpPr>
        <p:spPr>
          <a:xfrm>
            <a:off x="571680" y="1809720"/>
            <a:ext cx="9968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8b5cf6"/>
                </a:solidFill>
                <a:effectLst/>
                <a:uFillTx/>
                <a:latin typeface="Calibri"/>
              </a:rPr>
              <a:t>Financial Services</a:t>
            </a:r>
            <a:endParaRPr b="0" lang="de-DE" sz="880" strike="noStrike" u="none">
              <a:solidFill>
                <a:srgbClr val="000000"/>
              </a:solidFill>
              <a:effectLst/>
              <a:uFillTx/>
              <a:latin typeface="Arial"/>
            </a:endParaRPr>
          </a:p>
        </p:txBody>
      </p:sp>
      <p:sp>
        <p:nvSpPr>
          <p:cNvPr id="525" name="Text 3"/>
          <p:cNvSpPr/>
          <p:nvPr/>
        </p:nvSpPr>
        <p:spPr>
          <a:xfrm>
            <a:off x="571680" y="2020680"/>
            <a:ext cx="21564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Automated Compliance Review</a:t>
            </a:r>
            <a:endParaRPr b="0" lang="de-DE" sz="1090" strike="noStrike" u="none">
              <a:solidFill>
                <a:srgbClr val="000000"/>
              </a:solidFill>
              <a:effectLst/>
              <a:uFillTx/>
              <a:latin typeface="Arial"/>
            </a:endParaRPr>
          </a:p>
        </p:txBody>
      </p:sp>
      <p:sp>
        <p:nvSpPr>
          <p:cNvPr id="526" name="Text 4"/>
          <p:cNvSpPr/>
          <p:nvPr/>
        </p:nvSpPr>
        <p:spPr>
          <a:xfrm>
            <a:off x="571680" y="2270520"/>
            <a:ext cx="385740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Result: </a:t>
            </a:r>
            <a:r>
              <a:rPr b="1" lang="en-US" sz="980" strike="noStrike" u="none">
                <a:solidFill>
                  <a:srgbClr val="ffffff"/>
                </a:solidFill>
                <a:effectLst/>
                <a:uFillTx/>
                <a:latin typeface="Calibri"/>
              </a:rPr>
              <a:t>90% reduction</a:t>
            </a:r>
            <a:r>
              <a:rPr b="0" lang="en-US" sz="1050" strike="noStrike" u="none">
                <a:solidFill>
                  <a:srgbClr val="cbd5e1"/>
                </a:solidFill>
                <a:effectLst/>
                <a:uFillTx/>
                <a:latin typeface="Calibri"/>
              </a:rPr>
              <a:t> in manual review time with higher accuracy.</a:t>
            </a:r>
            <a:endParaRPr b="0" lang="de-DE" sz="1050" strike="noStrike" u="none">
              <a:solidFill>
                <a:srgbClr val="000000"/>
              </a:solidFill>
              <a:effectLst/>
              <a:uFillTx/>
              <a:latin typeface="Arial"/>
            </a:endParaRPr>
          </a:p>
        </p:txBody>
      </p:sp>
      <p:sp>
        <p:nvSpPr>
          <p:cNvPr id="527" name="Text 5"/>
          <p:cNvSpPr/>
          <p:nvPr/>
        </p:nvSpPr>
        <p:spPr>
          <a:xfrm>
            <a:off x="571680" y="2824200"/>
            <a:ext cx="6210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8b5cf6"/>
                </a:solidFill>
                <a:effectLst/>
                <a:uFillTx/>
                <a:latin typeface="Calibri"/>
              </a:rPr>
              <a:t>Healthcare</a:t>
            </a:r>
            <a:endParaRPr b="0" lang="de-DE" sz="880" strike="noStrike" u="none">
              <a:solidFill>
                <a:srgbClr val="000000"/>
              </a:solidFill>
              <a:effectLst/>
              <a:uFillTx/>
              <a:latin typeface="Arial"/>
            </a:endParaRPr>
          </a:p>
        </p:txBody>
      </p:sp>
      <p:sp>
        <p:nvSpPr>
          <p:cNvPr id="528" name="Text 6"/>
          <p:cNvSpPr/>
          <p:nvPr/>
        </p:nvSpPr>
        <p:spPr>
          <a:xfrm>
            <a:off x="571680" y="3035160"/>
            <a:ext cx="16516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Patient Triage Assistant</a:t>
            </a:r>
            <a:endParaRPr b="0" lang="de-DE" sz="1090" strike="noStrike" u="none">
              <a:solidFill>
                <a:srgbClr val="000000"/>
              </a:solidFill>
              <a:effectLst/>
              <a:uFillTx/>
              <a:latin typeface="Arial"/>
            </a:endParaRPr>
          </a:p>
        </p:txBody>
      </p:sp>
      <p:sp>
        <p:nvSpPr>
          <p:cNvPr id="529" name="Text 7"/>
          <p:cNvSpPr/>
          <p:nvPr/>
        </p:nvSpPr>
        <p:spPr>
          <a:xfrm>
            <a:off x="571680" y="3285000"/>
            <a:ext cx="3857400" cy="356040"/>
          </a:xfrm>
          <a:prstGeom prst="rect">
            <a:avLst/>
          </a:prstGeom>
          <a:noFill/>
          <a:ln w="0">
            <a:noFill/>
          </a:ln>
        </p:spPr>
        <p:style>
          <a:lnRef idx="0"/>
          <a:fillRef idx="0"/>
          <a:effectRef idx="0"/>
          <a:fontRef idx="minor"/>
        </p:style>
        <p:txBody>
          <a:bodyPr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Result: </a:t>
            </a:r>
            <a:r>
              <a:rPr b="1" lang="en-US" sz="980" strike="noStrike" u="none">
                <a:solidFill>
                  <a:srgbClr val="ffffff"/>
                </a:solidFill>
                <a:effectLst/>
                <a:uFillTx/>
                <a:latin typeface="Calibri"/>
              </a:rPr>
              <a:t>Zero hallucination incidents</a:t>
            </a:r>
            <a:r>
              <a:rPr b="0" lang="en-US" sz="1050" strike="noStrike" u="none">
                <a:solidFill>
                  <a:srgbClr val="cbd5e1"/>
                </a:solidFill>
                <a:effectLst/>
                <a:uFillTx/>
                <a:latin typeface="Calibri"/>
              </a:rPr>
              <a:t> using RAG + Verification layers.</a:t>
            </a:r>
            <a:endParaRPr b="0" lang="de-DE" sz="1050" strike="noStrike" u="none">
              <a:solidFill>
                <a:srgbClr val="000000"/>
              </a:solidFill>
              <a:effectLst/>
              <a:uFillTx/>
              <a:latin typeface="Arial"/>
            </a:endParaRPr>
          </a:p>
        </p:txBody>
      </p:sp>
      <p:sp>
        <p:nvSpPr>
          <p:cNvPr id="530" name="Text 8"/>
          <p:cNvSpPr/>
          <p:nvPr/>
        </p:nvSpPr>
        <p:spPr>
          <a:xfrm>
            <a:off x="571680" y="3838680"/>
            <a:ext cx="4298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8b5cf6"/>
                </a:solidFill>
                <a:effectLst/>
                <a:uFillTx/>
                <a:latin typeface="Calibri"/>
              </a:rPr>
              <a:t>DevOps</a:t>
            </a:r>
            <a:endParaRPr b="0" lang="de-DE" sz="880" strike="noStrike" u="none">
              <a:solidFill>
                <a:srgbClr val="000000"/>
              </a:solidFill>
              <a:effectLst/>
              <a:uFillTx/>
              <a:latin typeface="Arial"/>
            </a:endParaRPr>
          </a:p>
        </p:txBody>
      </p:sp>
      <p:sp>
        <p:nvSpPr>
          <p:cNvPr id="531" name="Text 9"/>
          <p:cNvSpPr/>
          <p:nvPr/>
        </p:nvSpPr>
        <p:spPr>
          <a:xfrm>
            <a:off x="571680" y="4049280"/>
            <a:ext cx="20300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Infrastructure-as-Code Agent</a:t>
            </a:r>
            <a:endParaRPr b="0" lang="de-DE" sz="1090" strike="noStrike" u="none">
              <a:solidFill>
                <a:srgbClr val="000000"/>
              </a:solidFill>
              <a:effectLst/>
              <a:uFillTx/>
              <a:latin typeface="Arial"/>
            </a:endParaRPr>
          </a:p>
        </p:txBody>
      </p:sp>
      <p:sp>
        <p:nvSpPr>
          <p:cNvPr id="532" name="Text 10"/>
          <p:cNvSpPr/>
          <p:nvPr/>
        </p:nvSpPr>
        <p:spPr>
          <a:xfrm>
            <a:off x="571680" y="4299480"/>
            <a:ext cx="34830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1050" strike="noStrike" u="none">
                <a:solidFill>
                  <a:srgbClr val="cbd5e1"/>
                </a:solidFill>
                <a:effectLst/>
                <a:uFillTx/>
                <a:latin typeface="Calibri"/>
              </a:rPr>
              <a:t>Result: Deployment time reduced from </a:t>
            </a:r>
            <a:r>
              <a:rPr b="1" lang="en-US" sz="980" strike="noStrike" u="none">
                <a:solidFill>
                  <a:srgbClr val="ffffff"/>
                </a:solidFill>
                <a:effectLst/>
                <a:uFillTx/>
                <a:latin typeface="Calibri"/>
              </a:rPr>
              <a:t>days to minutes</a:t>
            </a:r>
            <a:r>
              <a:rPr b="0" lang="en-US" sz="1050" strike="noStrike" u="none">
                <a:solidFill>
                  <a:srgbClr val="cbd5e1"/>
                </a:solidFill>
                <a:effectLst/>
                <a:uFillTx/>
                <a:latin typeface="Calibri"/>
              </a:rPr>
              <a:t>.</a:t>
            </a:r>
            <a:endParaRPr b="0" lang="de-DE" sz="1050" strike="noStrike" u="none">
              <a:solidFill>
                <a:srgbClr val="000000"/>
              </a:solidFill>
              <a:effectLst/>
              <a:uFillTx/>
              <a:latin typeface="Arial"/>
            </a:endParaRPr>
          </a:p>
        </p:txBody>
      </p:sp>
      <p:sp>
        <p:nvSpPr>
          <p:cNvPr id="533" name="Shape 11"/>
          <p:cNvSpPr/>
          <p:nvPr/>
        </p:nvSpPr>
        <p:spPr>
          <a:xfrm>
            <a:off x="4714920" y="1809720"/>
            <a:ext cx="3857400" cy="268380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534" name="Image 1" descr="preencoded.png"/>
          <p:cNvPicPr/>
          <p:nvPr/>
        </p:nvPicPr>
        <p:blipFill>
          <a:blip r:embed="rId2"/>
          <a:stretch/>
        </p:blipFill>
        <p:spPr>
          <a:xfrm>
            <a:off x="4857840" y="1952640"/>
            <a:ext cx="3571560" cy="23983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5" name="Image 0" descr="preencoded.png"/>
          <p:cNvPicPr/>
          <p:nvPr/>
        </p:nvPicPr>
        <p:blipFill>
          <a:blip r:embed="rId1"/>
          <a:stretch/>
        </p:blipFill>
        <p:spPr>
          <a:xfrm>
            <a:off x="0" y="0"/>
            <a:ext cx="9143640" cy="5143320"/>
          </a:xfrm>
          <a:prstGeom prst="rect">
            <a:avLst/>
          </a:prstGeom>
          <a:noFill/>
          <a:ln w="0">
            <a:noFill/>
          </a:ln>
        </p:spPr>
      </p:pic>
      <p:sp>
        <p:nvSpPr>
          <p:cNvPr id="536"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537" name="Shape 1"/>
          <p:cNvSpPr/>
          <p:nvPr/>
        </p:nvSpPr>
        <p:spPr>
          <a:xfrm>
            <a:off x="571680" y="42876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538" name="Text 2"/>
          <p:cNvSpPr/>
          <p:nvPr/>
        </p:nvSpPr>
        <p:spPr>
          <a:xfrm>
            <a:off x="571680" y="642960"/>
            <a:ext cx="30031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Lessons Learned</a:t>
            </a:r>
            <a:endParaRPr b="0" lang="de-DE" sz="2860" strike="noStrike" u="none">
              <a:solidFill>
                <a:srgbClr val="000000"/>
              </a:solidFill>
              <a:effectLst/>
              <a:uFillTx/>
              <a:latin typeface="Arial"/>
            </a:endParaRPr>
          </a:p>
        </p:txBody>
      </p:sp>
      <p:sp>
        <p:nvSpPr>
          <p:cNvPr id="539" name="Text 3"/>
          <p:cNvSpPr/>
          <p:nvPr/>
        </p:nvSpPr>
        <p:spPr>
          <a:xfrm>
            <a:off x="571680" y="1154520"/>
            <a:ext cx="428436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Common Mistakes &amp; Strategic Corrections</a:t>
            </a:r>
            <a:endParaRPr b="0" lang="de-DE" sz="1700" strike="noStrike" u="none">
              <a:solidFill>
                <a:srgbClr val="000000"/>
              </a:solidFill>
              <a:effectLst/>
              <a:uFillTx/>
              <a:latin typeface="Arial"/>
            </a:endParaRPr>
          </a:p>
        </p:txBody>
      </p:sp>
      <p:sp>
        <p:nvSpPr>
          <p:cNvPr id="540" name="Text 4"/>
          <p:cNvSpPr/>
          <p:nvPr/>
        </p:nvSpPr>
        <p:spPr>
          <a:xfrm>
            <a:off x="571680" y="1752840"/>
            <a:ext cx="3893040" cy="263160"/>
          </a:xfrm>
          <a:prstGeom prst="rect">
            <a:avLst/>
          </a:prstGeom>
          <a:noFill/>
          <a:ln w="0">
            <a:noFill/>
          </a:ln>
        </p:spPr>
        <p:style>
          <a:lnRef idx="0"/>
          <a:fillRef idx="0"/>
          <a:effectRef idx="0"/>
          <a:fontRef idx="minor"/>
        </p:style>
        <p:txBody>
          <a:bodyPr lIns="0" rIns="0" tIns="0" bIns="84960" anchor="t">
            <a:spAutoFit/>
          </a:bodyPr>
          <a:p>
            <a:pPr defTabSz="914400">
              <a:lnSpc>
                <a:spcPts val="1400"/>
              </a:lnSpc>
              <a:tabLst>
                <a:tab algn="l" pos="0"/>
              </a:tabLst>
            </a:pPr>
            <a:r>
              <a:rPr b="1" lang="en-US" sz="980" strike="noStrike" u="none">
                <a:solidFill>
                  <a:srgbClr val="3b82f6"/>
                </a:solidFill>
                <a:effectLst/>
                <a:uFillTx/>
                <a:latin typeface="Calibri"/>
              </a:rPr>
              <a:t>The Trap (Don't Do This)</a:t>
            </a:r>
            <a:endParaRPr b="0" lang="de-DE" sz="980" strike="noStrike" u="none">
              <a:solidFill>
                <a:srgbClr val="000000"/>
              </a:solidFill>
              <a:effectLst/>
              <a:uFillTx/>
              <a:latin typeface="Arial"/>
            </a:endParaRPr>
          </a:p>
        </p:txBody>
      </p:sp>
      <p:sp>
        <p:nvSpPr>
          <p:cNvPr id="541" name="Text 5"/>
          <p:cNvSpPr/>
          <p:nvPr/>
        </p:nvSpPr>
        <p:spPr>
          <a:xfrm>
            <a:off x="571680" y="2290320"/>
            <a:ext cx="143460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1. The "God Agent"</a:t>
            </a:r>
            <a:endParaRPr b="0" lang="de-DE" sz="1200" strike="noStrike" u="none">
              <a:solidFill>
                <a:srgbClr val="000000"/>
              </a:solidFill>
              <a:effectLst/>
              <a:uFillTx/>
              <a:latin typeface="Arial"/>
            </a:endParaRPr>
          </a:p>
        </p:txBody>
      </p:sp>
      <p:sp>
        <p:nvSpPr>
          <p:cNvPr id="542" name="Text 6"/>
          <p:cNvSpPr/>
          <p:nvPr/>
        </p:nvSpPr>
        <p:spPr>
          <a:xfrm>
            <a:off x="571680" y="2581200"/>
            <a:ext cx="277956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Trying to build one agent to solve every task.</a:t>
            </a:r>
            <a:endParaRPr b="0" lang="de-DE" sz="1050" strike="noStrike" u="none">
              <a:solidFill>
                <a:srgbClr val="000000"/>
              </a:solidFill>
              <a:effectLst/>
              <a:uFillTx/>
              <a:latin typeface="Arial"/>
            </a:endParaRPr>
          </a:p>
        </p:txBody>
      </p:sp>
      <p:sp>
        <p:nvSpPr>
          <p:cNvPr id="543" name="Text 7"/>
          <p:cNvSpPr/>
          <p:nvPr/>
        </p:nvSpPr>
        <p:spPr>
          <a:xfrm>
            <a:off x="571680" y="2938680"/>
            <a:ext cx="14241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2. "Set and Forget"</a:t>
            </a:r>
            <a:endParaRPr b="0" lang="de-DE" sz="1200" strike="noStrike" u="none">
              <a:solidFill>
                <a:srgbClr val="000000"/>
              </a:solidFill>
              <a:effectLst/>
              <a:uFillTx/>
              <a:latin typeface="Arial"/>
            </a:endParaRPr>
          </a:p>
        </p:txBody>
      </p:sp>
      <p:sp>
        <p:nvSpPr>
          <p:cNvPr id="544" name="Text 8"/>
          <p:cNvSpPr/>
          <p:nvPr/>
        </p:nvSpPr>
        <p:spPr>
          <a:xfrm>
            <a:off x="571680" y="3229560"/>
            <a:ext cx="308916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Deploying without observability or human review.</a:t>
            </a:r>
            <a:endParaRPr b="0" lang="de-DE" sz="1050" strike="noStrike" u="none">
              <a:solidFill>
                <a:srgbClr val="000000"/>
              </a:solidFill>
              <a:effectLst/>
              <a:uFillTx/>
              <a:latin typeface="Arial"/>
            </a:endParaRPr>
          </a:p>
        </p:txBody>
      </p:sp>
      <p:sp>
        <p:nvSpPr>
          <p:cNvPr id="545" name="Text 9"/>
          <p:cNvSpPr/>
          <p:nvPr/>
        </p:nvSpPr>
        <p:spPr>
          <a:xfrm>
            <a:off x="571680" y="3587040"/>
            <a:ext cx="13705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3. Prompt Neglect</a:t>
            </a:r>
            <a:endParaRPr b="0" lang="de-DE" sz="1200" strike="noStrike" u="none">
              <a:solidFill>
                <a:srgbClr val="000000"/>
              </a:solidFill>
              <a:effectLst/>
              <a:uFillTx/>
              <a:latin typeface="Arial"/>
            </a:endParaRPr>
          </a:p>
        </p:txBody>
      </p:sp>
      <p:sp>
        <p:nvSpPr>
          <p:cNvPr id="546" name="Text 10"/>
          <p:cNvSpPr/>
          <p:nvPr/>
        </p:nvSpPr>
        <p:spPr>
          <a:xfrm>
            <a:off x="571680" y="3877920"/>
            <a:ext cx="356148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Treating prompts as static text instead of versioned code.</a:t>
            </a:r>
            <a:endParaRPr b="0" lang="de-DE" sz="1050" strike="noStrike" u="none">
              <a:solidFill>
                <a:srgbClr val="000000"/>
              </a:solidFill>
              <a:effectLst/>
              <a:uFillTx/>
              <a:latin typeface="Arial"/>
            </a:endParaRPr>
          </a:p>
        </p:txBody>
      </p:sp>
      <p:sp>
        <p:nvSpPr>
          <p:cNvPr id="547" name="Text 11"/>
          <p:cNvSpPr/>
          <p:nvPr/>
        </p:nvSpPr>
        <p:spPr>
          <a:xfrm>
            <a:off x="4679280" y="1752840"/>
            <a:ext cx="3893040" cy="263160"/>
          </a:xfrm>
          <a:prstGeom prst="rect">
            <a:avLst/>
          </a:prstGeom>
          <a:noFill/>
          <a:ln w="0">
            <a:noFill/>
          </a:ln>
        </p:spPr>
        <p:style>
          <a:lnRef idx="0"/>
          <a:fillRef idx="0"/>
          <a:effectRef idx="0"/>
          <a:fontRef idx="minor"/>
        </p:style>
        <p:txBody>
          <a:bodyPr lIns="0" rIns="0" tIns="0" bIns="84960" anchor="t">
            <a:spAutoFit/>
          </a:bodyPr>
          <a:p>
            <a:pPr defTabSz="914400">
              <a:lnSpc>
                <a:spcPts val="1400"/>
              </a:lnSpc>
              <a:tabLst>
                <a:tab algn="l" pos="0"/>
              </a:tabLst>
            </a:pPr>
            <a:r>
              <a:rPr b="1" lang="en-US" sz="980" strike="noStrike" u="none">
                <a:solidFill>
                  <a:srgbClr val="cbd5e1"/>
                </a:solidFill>
                <a:effectLst/>
                <a:uFillTx/>
                <a:latin typeface="Calibri"/>
              </a:rPr>
              <a:t>The Fix (Do This Instead)</a:t>
            </a:r>
            <a:endParaRPr b="0" lang="de-DE" sz="980" strike="noStrike" u="none">
              <a:solidFill>
                <a:srgbClr val="000000"/>
              </a:solidFill>
              <a:effectLst/>
              <a:uFillTx/>
              <a:latin typeface="Arial"/>
            </a:endParaRPr>
          </a:p>
        </p:txBody>
      </p:sp>
      <p:sp>
        <p:nvSpPr>
          <p:cNvPr id="548" name="Text 12"/>
          <p:cNvSpPr/>
          <p:nvPr/>
        </p:nvSpPr>
        <p:spPr>
          <a:xfrm>
            <a:off x="4679280" y="2290320"/>
            <a:ext cx="194472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Specialized Orchestration</a:t>
            </a:r>
            <a:endParaRPr b="0" lang="de-DE" sz="1200" strike="noStrike" u="none">
              <a:solidFill>
                <a:srgbClr val="000000"/>
              </a:solidFill>
              <a:effectLst/>
              <a:uFillTx/>
              <a:latin typeface="Arial"/>
            </a:endParaRPr>
          </a:p>
        </p:txBody>
      </p:sp>
      <p:sp>
        <p:nvSpPr>
          <p:cNvPr id="549" name="Text 13"/>
          <p:cNvSpPr/>
          <p:nvPr/>
        </p:nvSpPr>
        <p:spPr>
          <a:xfrm>
            <a:off x="4679280" y="2581200"/>
            <a:ext cx="294516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Compose narrow agents and orchestrate them.</a:t>
            </a:r>
            <a:endParaRPr b="0" lang="de-DE" sz="1050" strike="noStrike" u="none">
              <a:solidFill>
                <a:srgbClr val="000000"/>
              </a:solidFill>
              <a:effectLst/>
              <a:uFillTx/>
              <a:latin typeface="Arial"/>
            </a:endParaRPr>
          </a:p>
        </p:txBody>
      </p:sp>
      <p:sp>
        <p:nvSpPr>
          <p:cNvPr id="550" name="Text 14"/>
          <p:cNvSpPr/>
          <p:nvPr/>
        </p:nvSpPr>
        <p:spPr>
          <a:xfrm>
            <a:off x="4679280" y="2938680"/>
            <a:ext cx="118188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Trust but Verify</a:t>
            </a:r>
            <a:endParaRPr b="0" lang="de-DE" sz="1200" strike="noStrike" u="none">
              <a:solidFill>
                <a:srgbClr val="000000"/>
              </a:solidFill>
              <a:effectLst/>
              <a:uFillTx/>
              <a:latin typeface="Arial"/>
            </a:endParaRPr>
          </a:p>
        </p:txBody>
      </p:sp>
      <p:sp>
        <p:nvSpPr>
          <p:cNvPr id="551" name="Text 15"/>
          <p:cNvSpPr/>
          <p:nvPr/>
        </p:nvSpPr>
        <p:spPr>
          <a:xfrm>
            <a:off x="4679280" y="3229560"/>
            <a:ext cx="329040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Add tracing and require approvals for critical actions.</a:t>
            </a:r>
            <a:endParaRPr b="0" lang="de-DE" sz="1050" strike="noStrike" u="none">
              <a:solidFill>
                <a:srgbClr val="000000"/>
              </a:solidFill>
              <a:effectLst/>
              <a:uFillTx/>
              <a:latin typeface="Arial"/>
            </a:endParaRPr>
          </a:p>
        </p:txBody>
      </p:sp>
      <p:sp>
        <p:nvSpPr>
          <p:cNvPr id="552" name="Text 16"/>
          <p:cNvSpPr/>
          <p:nvPr/>
        </p:nvSpPr>
        <p:spPr>
          <a:xfrm>
            <a:off x="4679280" y="3587040"/>
            <a:ext cx="127008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Prompts as Code</a:t>
            </a:r>
            <a:endParaRPr b="0" lang="de-DE" sz="1200" strike="noStrike" u="none">
              <a:solidFill>
                <a:srgbClr val="000000"/>
              </a:solidFill>
              <a:effectLst/>
              <a:uFillTx/>
              <a:latin typeface="Arial"/>
            </a:endParaRPr>
          </a:p>
        </p:txBody>
      </p:sp>
      <p:sp>
        <p:nvSpPr>
          <p:cNvPr id="553" name="Text 17"/>
          <p:cNvSpPr/>
          <p:nvPr/>
        </p:nvSpPr>
        <p:spPr>
          <a:xfrm>
            <a:off x="4679280" y="3877920"/>
            <a:ext cx="2791800" cy="215640"/>
          </a:xfrm>
          <a:prstGeom prst="rect">
            <a:avLst/>
          </a:prstGeom>
          <a:noFill/>
          <a:ln w="0">
            <a:noFill/>
          </a:ln>
        </p:spPr>
        <p:style>
          <a:lnRef idx="0"/>
          <a:fillRef idx="0"/>
          <a:effectRef idx="0"/>
          <a:fontRef idx="minor"/>
        </p:style>
        <p:txBody>
          <a:bodyPr wrap="none" lIns="0" rIns="0" tIns="0" bIns="0" anchor="t">
            <a:spAutoFit/>
          </a:bodyPr>
          <a:p>
            <a:pPr defTabSz="914400">
              <a:lnSpc>
                <a:spcPts val="1701"/>
              </a:lnSpc>
              <a:tabLst>
                <a:tab algn="l" pos="0"/>
              </a:tabLst>
            </a:pPr>
            <a:r>
              <a:rPr b="0" lang="en-US" sz="1050" strike="noStrike" u="none">
                <a:solidFill>
                  <a:srgbClr val="cbd5e1"/>
                </a:solidFill>
                <a:effectLst/>
                <a:uFillTx/>
                <a:latin typeface="Calibri"/>
              </a:rPr>
              <a:t>Manage prompts with frameworks and tests.</a:t>
            </a:r>
            <a:endParaRPr b="0" lang="de-DE" sz="10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4" name="Image 0" descr="preencoded.png"/>
          <p:cNvPicPr/>
          <p:nvPr/>
        </p:nvPicPr>
        <p:blipFill>
          <a:blip r:embed="rId1"/>
          <a:stretch/>
        </p:blipFill>
        <p:spPr>
          <a:xfrm>
            <a:off x="0" y="0"/>
            <a:ext cx="9143640" cy="5245560"/>
          </a:xfrm>
          <a:prstGeom prst="rect">
            <a:avLst/>
          </a:prstGeom>
          <a:noFill/>
          <a:ln w="0">
            <a:noFill/>
          </a:ln>
        </p:spPr>
      </p:pic>
      <p:sp>
        <p:nvSpPr>
          <p:cNvPr id="555"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556" name="Shape 1"/>
          <p:cNvSpPr/>
          <p:nvPr/>
        </p:nvSpPr>
        <p:spPr>
          <a:xfrm>
            <a:off x="571680" y="42876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557" name="Text 2"/>
          <p:cNvSpPr/>
          <p:nvPr/>
        </p:nvSpPr>
        <p:spPr>
          <a:xfrm>
            <a:off x="571680" y="642960"/>
            <a:ext cx="395460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Realistic Expectations</a:t>
            </a:r>
            <a:endParaRPr b="0" lang="de-DE" sz="2860" strike="noStrike" u="none">
              <a:solidFill>
                <a:srgbClr val="000000"/>
              </a:solidFill>
              <a:effectLst/>
              <a:uFillTx/>
              <a:latin typeface="Arial"/>
            </a:endParaRPr>
          </a:p>
        </p:txBody>
      </p:sp>
      <p:sp>
        <p:nvSpPr>
          <p:cNvPr id="558" name="Text 3"/>
          <p:cNvSpPr/>
          <p:nvPr/>
        </p:nvSpPr>
        <p:spPr>
          <a:xfrm>
            <a:off x="571680" y="1154520"/>
            <a:ext cx="378648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Why Projects Fail (And That's Normal)</a:t>
            </a:r>
            <a:endParaRPr b="0" lang="de-DE" sz="1700" strike="noStrike" u="none">
              <a:solidFill>
                <a:srgbClr val="000000"/>
              </a:solidFill>
              <a:effectLst/>
              <a:uFillTx/>
              <a:latin typeface="Arial"/>
            </a:endParaRPr>
          </a:p>
        </p:txBody>
      </p:sp>
      <p:sp>
        <p:nvSpPr>
          <p:cNvPr id="559" name="Text 4"/>
          <p:cNvSpPr/>
          <p:nvPr/>
        </p:nvSpPr>
        <p:spPr>
          <a:xfrm>
            <a:off x="743040" y="1538280"/>
            <a:ext cx="6051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AI Projects</a:t>
            </a:r>
            <a:endParaRPr b="0" lang="de-DE" sz="880" strike="noStrike" u="none">
              <a:solidFill>
                <a:srgbClr val="000000"/>
              </a:solidFill>
              <a:effectLst/>
              <a:uFillTx/>
              <a:latin typeface="Arial"/>
            </a:endParaRPr>
          </a:p>
        </p:txBody>
      </p:sp>
      <p:sp>
        <p:nvSpPr>
          <p:cNvPr id="560" name="Text 5"/>
          <p:cNvSpPr/>
          <p:nvPr/>
        </p:nvSpPr>
        <p:spPr>
          <a:xfrm>
            <a:off x="743040" y="1770480"/>
            <a:ext cx="633240" cy="406800"/>
          </a:xfrm>
          <a:prstGeom prst="rect">
            <a:avLst/>
          </a:prstGeom>
          <a:noFill/>
          <a:ln w="0">
            <a:noFill/>
          </a:ln>
        </p:spPr>
        <p:style>
          <a:lnRef idx="0"/>
          <a:fillRef idx="0"/>
          <a:effectRef idx="0"/>
          <a:fontRef idx="minor"/>
        </p:style>
        <p:txBody>
          <a:bodyPr wrap="none" lIns="0" rIns="0" tIns="0" bIns="0" anchor="t">
            <a:spAutoFit/>
          </a:bodyPr>
          <a:p>
            <a:pPr defTabSz="914400">
              <a:lnSpc>
                <a:spcPts val="3200"/>
              </a:lnSpc>
              <a:tabLst>
                <a:tab algn="l" pos="0"/>
              </a:tabLst>
            </a:pPr>
            <a:r>
              <a:rPr b="1" lang="en-US" sz="2430" strike="noStrike" u="none">
                <a:solidFill>
                  <a:srgbClr val="ec4899"/>
                </a:solidFill>
                <a:effectLst/>
                <a:uFillTx/>
                <a:latin typeface="Calibri"/>
              </a:rPr>
              <a:t>95%</a:t>
            </a:r>
            <a:endParaRPr b="0" lang="de-DE" sz="2430" strike="noStrike" u="none">
              <a:solidFill>
                <a:srgbClr val="000000"/>
              </a:solidFill>
              <a:effectLst/>
              <a:uFillTx/>
              <a:latin typeface="Arial"/>
            </a:endParaRPr>
          </a:p>
        </p:txBody>
      </p:sp>
      <p:sp>
        <p:nvSpPr>
          <p:cNvPr id="561" name="Text 6"/>
          <p:cNvSpPr/>
          <p:nvPr/>
        </p:nvSpPr>
        <p:spPr>
          <a:xfrm>
            <a:off x="743040" y="2272320"/>
            <a:ext cx="16466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a0aec0"/>
                </a:solidFill>
                <a:effectLst/>
                <a:uFillTx/>
                <a:latin typeface="Calibri"/>
              </a:rPr>
              <a:t>Failure rate for embedded GenAI</a:t>
            </a:r>
            <a:endParaRPr b="0" lang="de-DE" sz="839" strike="noStrike" u="none">
              <a:solidFill>
                <a:srgbClr val="000000"/>
              </a:solidFill>
              <a:effectLst/>
              <a:uFillTx/>
              <a:latin typeface="Arial"/>
            </a:endParaRPr>
          </a:p>
        </p:txBody>
      </p:sp>
      <p:sp>
        <p:nvSpPr>
          <p:cNvPr id="562" name="Text 7"/>
          <p:cNvSpPr/>
          <p:nvPr/>
        </p:nvSpPr>
        <p:spPr>
          <a:xfrm>
            <a:off x="743040" y="2513520"/>
            <a:ext cx="12344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Traditional IT Projects</a:t>
            </a:r>
            <a:endParaRPr b="0" lang="de-DE" sz="880" strike="noStrike" u="none">
              <a:solidFill>
                <a:srgbClr val="000000"/>
              </a:solidFill>
              <a:effectLst/>
              <a:uFillTx/>
              <a:latin typeface="Arial"/>
            </a:endParaRPr>
          </a:p>
        </p:txBody>
      </p:sp>
      <p:sp>
        <p:nvSpPr>
          <p:cNvPr id="563" name="Text 8"/>
          <p:cNvSpPr/>
          <p:nvPr/>
        </p:nvSpPr>
        <p:spPr>
          <a:xfrm>
            <a:off x="743040" y="2745720"/>
            <a:ext cx="1086840" cy="406800"/>
          </a:xfrm>
          <a:prstGeom prst="rect">
            <a:avLst/>
          </a:prstGeom>
          <a:noFill/>
          <a:ln w="0">
            <a:noFill/>
          </a:ln>
        </p:spPr>
        <p:style>
          <a:lnRef idx="0"/>
          <a:fillRef idx="0"/>
          <a:effectRef idx="0"/>
          <a:fontRef idx="minor"/>
        </p:style>
        <p:txBody>
          <a:bodyPr wrap="none" lIns="0" rIns="0" tIns="0" bIns="0" anchor="t">
            <a:spAutoFit/>
          </a:bodyPr>
          <a:p>
            <a:pPr defTabSz="914400">
              <a:lnSpc>
                <a:spcPts val="3200"/>
              </a:lnSpc>
              <a:tabLst>
                <a:tab algn="l" pos="0"/>
              </a:tabLst>
            </a:pPr>
            <a:r>
              <a:rPr b="1" lang="en-US" sz="2430" strike="noStrike" u="none">
                <a:solidFill>
                  <a:srgbClr val="ec4899"/>
                </a:solidFill>
                <a:effectLst/>
                <a:uFillTx/>
                <a:latin typeface="Calibri"/>
              </a:rPr>
              <a:t>84-98%</a:t>
            </a:r>
            <a:endParaRPr b="0" lang="de-DE" sz="2430" strike="noStrike" u="none">
              <a:solidFill>
                <a:srgbClr val="000000"/>
              </a:solidFill>
              <a:effectLst/>
              <a:uFillTx/>
              <a:latin typeface="Arial"/>
            </a:endParaRPr>
          </a:p>
        </p:txBody>
      </p:sp>
      <p:sp>
        <p:nvSpPr>
          <p:cNvPr id="564" name="Text 9"/>
          <p:cNvSpPr/>
          <p:nvPr/>
        </p:nvSpPr>
        <p:spPr>
          <a:xfrm>
            <a:off x="743040" y="3247560"/>
            <a:ext cx="193068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a0aec0"/>
                </a:solidFill>
                <a:effectLst/>
                <a:uFillTx/>
                <a:latin typeface="Calibri"/>
              </a:rPr>
              <a:t>Failure rate (depending on complexity)</a:t>
            </a:r>
            <a:endParaRPr b="0" lang="de-DE" sz="839" strike="noStrike" u="none">
              <a:solidFill>
                <a:srgbClr val="000000"/>
              </a:solidFill>
              <a:effectLst/>
              <a:uFillTx/>
              <a:latin typeface="Arial"/>
            </a:endParaRPr>
          </a:p>
        </p:txBody>
      </p:sp>
      <p:sp>
        <p:nvSpPr>
          <p:cNvPr id="565" name="Text 10"/>
          <p:cNvSpPr/>
          <p:nvPr/>
        </p:nvSpPr>
        <p:spPr>
          <a:xfrm>
            <a:off x="743040" y="3488760"/>
            <a:ext cx="13528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cbd5e1"/>
                </a:solidFill>
                <a:effectLst/>
                <a:uFillTx/>
                <a:latin typeface="Calibri"/>
              </a:rPr>
              <a:t>Large, Complex Projects</a:t>
            </a:r>
            <a:endParaRPr b="0" lang="de-DE" sz="880" strike="noStrike" u="none">
              <a:solidFill>
                <a:srgbClr val="000000"/>
              </a:solidFill>
              <a:effectLst/>
              <a:uFillTx/>
              <a:latin typeface="Arial"/>
            </a:endParaRPr>
          </a:p>
        </p:txBody>
      </p:sp>
      <p:sp>
        <p:nvSpPr>
          <p:cNvPr id="566" name="Text 11"/>
          <p:cNvSpPr/>
          <p:nvPr/>
        </p:nvSpPr>
        <p:spPr>
          <a:xfrm>
            <a:off x="743040" y="3720960"/>
            <a:ext cx="633240" cy="406800"/>
          </a:xfrm>
          <a:prstGeom prst="rect">
            <a:avLst/>
          </a:prstGeom>
          <a:noFill/>
          <a:ln w="0">
            <a:noFill/>
          </a:ln>
        </p:spPr>
        <p:style>
          <a:lnRef idx="0"/>
          <a:fillRef idx="0"/>
          <a:effectRef idx="0"/>
          <a:fontRef idx="minor"/>
        </p:style>
        <p:txBody>
          <a:bodyPr wrap="none" lIns="0" rIns="0" tIns="0" bIns="0" anchor="t">
            <a:spAutoFit/>
          </a:bodyPr>
          <a:p>
            <a:pPr defTabSz="914400">
              <a:lnSpc>
                <a:spcPts val="3200"/>
              </a:lnSpc>
              <a:tabLst>
                <a:tab algn="l" pos="0"/>
              </a:tabLst>
            </a:pPr>
            <a:r>
              <a:rPr b="1" lang="en-US" sz="2430" strike="noStrike" u="none">
                <a:solidFill>
                  <a:srgbClr val="ec4899"/>
                </a:solidFill>
                <a:effectLst/>
                <a:uFillTx/>
                <a:latin typeface="Calibri"/>
              </a:rPr>
              <a:t>98%</a:t>
            </a:r>
            <a:endParaRPr b="0" lang="de-DE" sz="2430" strike="noStrike" u="none">
              <a:solidFill>
                <a:srgbClr val="000000"/>
              </a:solidFill>
              <a:effectLst/>
              <a:uFillTx/>
              <a:latin typeface="Arial"/>
            </a:endParaRPr>
          </a:p>
        </p:txBody>
      </p:sp>
      <p:sp>
        <p:nvSpPr>
          <p:cNvPr id="567" name="Text 12"/>
          <p:cNvSpPr/>
          <p:nvPr/>
        </p:nvSpPr>
        <p:spPr>
          <a:xfrm>
            <a:off x="743040" y="4222800"/>
            <a:ext cx="10335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a0aec0"/>
                </a:solidFill>
                <a:effectLst/>
                <a:uFillTx/>
                <a:latin typeface="Calibri"/>
              </a:rPr>
              <a:t>CHAOS report (2015)</a:t>
            </a:r>
            <a:endParaRPr b="0" lang="de-DE" sz="839" strike="noStrike" u="none">
              <a:solidFill>
                <a:srgbClr val="000000"/>
              </a:solidFill>
              <a:effectLst/>
              <a:uFillTx/>
              <a:latin typeface="Arial"/>
            </a:endParaRPr>
          </a:p>
        </p:txBody>
      </p:sp>
      <p:sp>
        <p:nvSpPr>
          <p:cNvPr id="568" name="Shape 13"/>
          <p:cNvSpPr/>
          <p:nvPr/>
        </p:nvSpPr>
        <p:spPr>
          <a:xfrm>
            <a:off x="571680" y="4520880"/>
            <a:ext cx="3857400" cy="5605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569" name="Shape 14"/>
          <p:cNvSpPr/>
          <p:nvPr/>
        </p:nvSpPr>
        <p:spPr>
          <a:xfrm>
            <a:off x="571680" y="4520880"/>
            <a:ext cx="28080" cy="56052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570" name="Text 15"/>
          <p:cNvSpPr/>
          <p:nvPr/>
        </p:nvSpPr>
        <p:spPr>
          <a:xfrm>
            <a:off x="571680" y="4520880"/>
            <a:ext cx="3857400" cy="560520"/>
          </a:xfrm>
          <a:prstGeom prst="rect">
            <a:avLst/>
          </a:prstGeom>
          <a:noFill/>
          <a:ln w="0">
            <a:noFill/>
          </a:ln>
        </p:spPr>
        <p:style>
          <a:lnRef idx="0"/>
          <a:fillRef idx="0"/>
          <a:effectRef idx="0"/>
          <a:fontRef idx="minor"/>
        </p:style>
        <p:txBody>
          <a:bodyPr lIns="102240" rIns="102240" tIns="102240" bIns="102240" anchor="t">
            <a:spAutoFit/>
          </a:bodyPr>
          <a:p>
            <a:pPr defTabSz="914400">
              <a:lnSpc>
                <a:spcPts val="1400"/>
              </a:lnSpc>
              <a:tabLst>
                <a:tab algn="l" pos="0"/>
              </a:tabLst>
            </a:pPr>
            <a:r>
              <a:rPr b="1" lang="en-US" sz="980" strike="noStrike" u="none">
                <a:solidFill>
                  <a:srgbClr val="ffffff"/>
                </a:solidFill>
                <a:effectLst/>
                <a:uFillTx/>
                <a:latin typeface="Calibri"/>
              </a:rPr>
              <a:t>AI projects fail at the same rate as other complex enterprise initiatives. This is normal.</a:t>
            </a:r>
            <a:endParaRPr b="0" lang="de-DE" sz="980" strike="noStrike" u="none">
              <a:solidFill>
                <a:srgbClr val="000000"/>
              </a:solidFill>
              <a:effectLst/>
              <a:uFillTx/>
              <a:latin typeface="Arial"/>
            </a:endParaRPr>
          </a:p>
        </p:txBody>
      </p:sp>
      <p:sp>
        <p:nvSpPr>
          <p:cNvPr id="571" name="Text 16"/>
          <p:cNvSpPr/>
          <p:nvPr/>
        </p:nvSpPr>
        <p:spPr>
          <a:xfrm>
            <a:off x="4886280" y="1538280"/>
            <a:ext cx="12301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Why AI Projects Fail</a:t>
            </a:r>
            <a:endParaRPr b="0" lang="de-DE" sz="980" strike="noStrike" u="none">
              <a:solidFill>
                <a:srgbClr val="000000"/>
              </a:solidFill>
              <a:effectLst/>
              <a:uFillTx/>
              <a:latin typeface="Arial"/>
            </a:endParaRPr>
          </a:p>
        </p:txBody>
      </p:sp>
      <p:sp>
        <p:nvSpPr>
          <p:cNvPr id="572" name="Text 17"/>
          <p:cNvSpPr/>
          <p:nvPr/>
        </p:nvSpPr>
        <p:spPr>
          <a:xfrm>
            <a:off x="4886280" y="1790280"/>
            <a:ext cx="3685680" cy="571680"/>
          </a:xfrm>
          <a:prstGeom prst="rect">
            <a:avLst/>
          </a:prstGeom>
          <a:noFill/>
          <a:ln w="0">
            <a:noFill/>
          </a:ln>
        </p:spPr>
        <p:style>
          <a:lnRef idx="0"/>
          <a:fillRef idx="0"/>
          <a:effectRef idx="0"/>
          <a:fontRef idx="minor"/>
        </p:style>
        <p:txBody>
          <a:bodyPr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AI is brand-new (GPT-4o only May 2024). No industry consensus on best practices. Enterprise adoption is only 18-36 months old. Most projects are "unsolved problems."</a:t>
            </a:r>
            <a:endParaRPr b="0" lang="de-DE" sz="939" strike="noStrike" u="none">
              <a:solidFill>
                <a:srgbClr val="000000"/>
              </a:solidFill>
              <a:effectLst/>
              <a:uFillTx/>
              <a:latin typeface="Arial"/>
            </a:endParaRPr>
          </a:p>
        </p:txBody>
      </p:sp>
      <p:sp>
        <p:nvSpPr>
          <p:cNvPr id="573" name="Text 18"/>
          <p:cNvSpPr/>
          <p:nvPr/>
        </p:nvSpPr>
        <p:spPr>
          <a:xfrm>
            <a:off x="4886280" y="2454480"/>
            <a:ext cx="21319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Where Value Actually Comes From</a:t>
            </a:r>
            <a:endParaRPr b="0" lang="de-DE" sz="980" strike="noStrike" u="none">
              <a:solidFill>
                <a:srgbClr val="000000"/>
              </a:solidFill>
              <a:effectLst/>
              <a:uFillTx/>
              <a:latin typeface="Arial"/>
            </a:endParaRPr>
          </a:p>
        </p:txBody>
      </p:sp>
      <p:sp>
        <p:nvSpPr>
          <p:cNvPr id="574" name="Text 19"/>
          <p:cNvSpPr/>
          <p:nvPr/>
        </p:nvSpPr>
        <p:spPr>
          <a:xfrm>
            <a:off x="4886280" y="2706480"/>
            <a:ext cx="3685680" cy="381240"/>
          </a:xfrm>
          <a:prstGeom prst="rect">
            <a:avLst/>
          </a:prstGeom>
          <a:noFill/>
          <a:ln w="0">
            <a:noFill/>
          </a:ln>
        </p:spPr>
        <p:style>
          <a:lnRef idx="0"/>
          <a:fillRef idx="0"/>
          <a:effectRef idx="0"/>
          <a:fontRef idx="minor"/>
        </p:style>
        <p:txBody>
          <a:bodyPr lIns="0" rIns="0" tIns="0" bIns="0" anchor="t">
            <a:spAutoFit/>
          </a:bodyPr>
          <a:p>
            <a:pPr defTabSz="914400">
              <a:lnSpc>
                <a:spcPts val="1500"/>
              </a:lnSpc>
              <a:tabLst>
                <a:tab algn="l" pos="0"/>
              </a:tabLst>
            </a:pPr>
            <a:r>
              <a:rPr b="1" lang="en-US" sz="880" strike="noStrike" u="none">
                <a:solidFill>
                  <a:srgbClr val="cbd5e1"/>
                </a:solidFill>
                <a:effectLst/>
                <a:uFillTx/>
                <a:latin typeface="Calibri"/>
              </a:rPr>
              <a:t>1.</a:t>
            </a:r>
            <a:r>
              <a:rPr b="0" lang="en-US" sz="939" strike="noStrike" u="none">
                <a:solidFill>
                  <a:srgbClr val="cbd5e1"/>
                </a:solidFill>
                <a:effectLst/>
                <a:uFillTx/>
                <a:latin typeface="Calibri"/>
              </a:rPr>
              <a:t> Shadow IT — employees using personal AI tools; </a:t>
            </a:r>
            <a:r>
              <a:rPr b="1" lang="en-US" sz="880" strike="noStrike" u="none">
                <a:solidFill>
                  <a:srgbClr val="cbd5e1"/>
                </a:solidFill>
                <a:effectLst/>
                <a:uFillTx/>
                <a:latin typeface="Calibri"/>
              </a:rPr>
              <a:t>2.</a:t>
            </a:r>
            <a:r>
              <a:rPr b="0" lang="en-US" sz="939" strike="noStrike" u="none">
                <a:solidFill>
                  <a:srgbClr val="cbd5e1"/>
                </a:solidFill>
                <a:effectLst/>
                <a:uFillTx/>
                <a:latin typeface="Calibri"/>
              </a:rPr>
              <a:t> Pre-built enterprise tools — Copilot and vendor products.</a:t>
            </a:r>
            <a:endParaRPr b="0" lang="de-DE" sz="939" strike="noStrike" u="none">
              <a:solidFill>
                <a:srgbClr val="000000"/>
              </a:solidFill>
              <a:effectLst/>
              <a:uFillTx/>
              <a:latin typeface="Arial"/>
            </a:endParaRPr>
          </a:p>
        </p:txBody>
      </p:sp>
      <p:sp>
        <p:nvSpPr>
          <p:cNvPr id="575" name="Text 20"/>
          <p:cNvSpPr/>
          <p:nvPr/>
        </p:nvSpPr>
        <p:spPr>
          <a:xfrm>
            <a:off x="4886280" y="3177720"/>
            <a:ext cx="9795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The Implication</a:t>
            </a:r>
            <a:endParaRPr b="0" lang="de-DE" sz="980" strike="noStrike" u="none">
              <a:solidFill>
                <a:srgbClr val="000000"/>
              </a:solidFill>
              <a:effectLst/>
              <a:uFillTx/>
              <a:latin typeface="Arial"/>
            </a:endParaRPr>
          </a:p>
        </p:txBody>
      </p:sp>
      <p:sp>
        <p:nvSpPr>
          <p:cNvPr id="576" name="Text 21"/>
          <p:cNvSpPr/>
          <p:nvPr/>
        </p:nvSpPr>
        <p:spPr>
          <a:xfrm>
            <a:off x="4886280" y="3429720"/>
            <a:ext cx="3685680" cy="571680"/>
          </a:xfrm>
          <a:prstGeom prst="rect">
            <a:avLst/>
          </a:prstGeom>
          <a:noFill/>
          <a:ln w="0">
            <a:noFill/>
          </a:ln>
        </p:spPr>
        <p:style>
          <a:lnRef idx="0"/>
          <a:fillRef idx="0"/>
          <a:effectRef idx="0"/>
          <a:fontRef idx="minor"/>
        </p:style>
        <p:txBody>
          <a:bodyPr lIns="0" rIns="0" tIns="0" bIns="0" anchor="t">
            <a:spAutoFit/>
          </a:bodyPr>
          <a:p>
            <a:pPr defTabSz="914400">
              <a:lnSpc>
                <a:spcPts val="1500"/>
              </a:lnSpc>
              <a:tabLst>
                <a:tab algn="l" pos="0"/>
              </a:tabLst>
            </a:pPr>
            <a:r>
              <a:rPr b="0" lang="en-US" sz="939" strike="noStrike" u="none">
                <a:solidFill>
                  <a:srgbClr val="cbd5e1"/>
                </a:solidFill>
                <a:effectLst/>
                <a:uFillTx/>
                <a:latin typeface="Calibri"/>
              </a:rPr>
              <a:t>Focus on narrow, high-value use cases. Start with workflow integration, not broad transformation. Measure by outcomes, not plans.</a:t>
            </a:r>
            <a:endParaRPr b="0" lang="de-DE" sz="9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7" name="Image 0" descr="preencoded.png"/>
          <p:cNvPicPr/>
          <p:nvPr/>
        </p:nvPicPr>
        <p:blipFill>
          <a:blip r:embed="rId1"/>
          <a:stretch/>
        </p:blipFill>
        <p:spPr>
          <a:xfrm>
            <a:off x="0" y="0"/>
            <a:ext cx="9143640" cy="5143320"/>
          </a:xfrm>
          <a:prstGeom prst="rect">
            <a:avLst/>
          </a:prstGeom>
          <a:noFill/>
          <a:ln w="0">
            <a:noFill/>
          </a:ln>
        </p:spPr>
      </p:pic>
      <p:sp>
        <p:nvSpPr>
          <p:cNvPr id="578" name="Text 0"/>
          <p:cNvSpPr/>
          <p:nvPr/>
        </p:nvSpPr>
        <p:spPr>
          <a:xfrm>
            <a:off x="571680" y="700200"/>
            <a:ext cx="58399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European Regulatory Landscape</a:t>
            </a:r>
            <a:endParaRPr b="0" lang="de-DE" sz="2860" strike="noStrike" u="none">
              <a:solidFill>
                <a:srgbClr val="000000"/>
              </a:solidFill>
              <a:effectLst/>
              <a:uFillTx/>
              <a:latin typeface="Arial"/>
            </a:endParaRPr>
          </a:p>
        </p:txBody>
      </p:sp>
      <p:sp>
        <p:nvSpPr>
          <p:cNvPr id="579" name="Text 1"/>
          <p:cNvSpPr/>
          <p:nvPr/>
        </p:nvSpPr>
        <p:spPr>
          <a:xfrm>
            <a:off x="571680" y="1211400"/>
            <a:ext cx="52531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Four Interconnected Frameworks for AI Compliance</a:t>
            </a:r>
            <a:endParaRPr b="0" lang="de-DE" sz="1700" strike="noStrike" u="none">
              <a:solidFill>
                <a:srgbClr val="000000"/>
              </a:solidFill>
              <a:effectLst/>
              <a:uFillTx/>
              <a:latin typeface="Arial"/>
            </a:endParaRPr>
          </a:p>
        </p:txBody>
      </p:sp>
      <p:sp>
        <p:nvSpPr>
          <p:cNvPr id="580" name="Shape 2"/>
          <p:cNvSpPr/>
          <p:nvPr/>
        </p:nvSpPr>
        <p:spPr>
          <a:xfrm>
            <a:off x="571680" y="1738440"/>
            <a:ext cx="1892880" cy="26197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581" name="Text 3"/>
          <p:cNvSpPr/>
          <p:nvPr/>
        </p:nvSpPr>
        <p:spPr>
          <a:xfrm>
            <a:off x="678600" y="1845720"/>
            <a:ext cx="6321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EU AI Act</a:t>
            </a:r>
            <a:endParaRPr b="0" lang="de-DE" sz="1090" strike="noStrike" u="none">
              <a:solidFill>
                <a:srgbClr val="000000"/>
              </a:solidFill>
              <a:effectLst/>
              <a:uFillTx/>
              <a:latin typeface="Arial"/>
            </a:endParaRPr>
          </a:p>
        </p:txBody>
      </p:sp>
      <p:sp>
        <p:nvSpPr>
          <p:cNvPr id="582" name="Text 4"/>
          <p:cNvSpPr/>
          <p:nvPr/>
        </p:nvSpPr>
        <p:spPr>
          <a:xfrm>
            <a:off x="678600" y="2145600"/>
            <a:ext cx="2887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Scope</a:t>
            </a:r>
            <a:endParaRPr b="0" lang="de-DE" sz="790" strike="noStrike" u="none">
              <a:solidFill>
                <a:srgbClr val="000000"/>
              </a:solidFill>
              <a:effectLst/>
              <a:uFillTx/>
              <a:latin typeface="Arial"/>
            </a:endParaRPr>
          </a:p>
        </p:txBody>
      </p:sp>
      <p:sp>
        <p:nvSpPr>
          <p:cNvPr id="583" name="Text 5"/>
          <p:cNvSpPr/>
          <p:nvPr/>
        </p:nvSpPr>
        <p:spPr>
          <a:xfrm>
            <a:off x="678600" y="2336040"/>
            <a:ext cx="108756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All AI systems in EU</a:t>
            </a:r>
            <a:endParaRPr b="0" lang="de-DE" sz="939" strike="noStrike" u="none">
              <a:solidFill>
                <a:srgbClr val="000000"/>
              </a:solidFill>
              <a:effectLst/>
              <a:uFillTx/>
              <a:latin typeface="Arial"/>
            </a:endParaRPr>
          </a:p>
        </p:txBody>
      </p:sp>
      <p:sp>
        <p:nvSpPr>
          <p:cNvPr id="584" name="Text 6"/>
          <p:cNvSpPr/>
          <p:nvPr/>
        </p:nvSpPr>
        <p:spPr>
          <a:xfrm>
            <a:off x="678600" y="2599920"/>
            <a:ext cx="2815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Focus</a:t>
            </a:r>
            <a:endParaRPr b="0" lang="de-DE" sz="790" strike="noStrike" u="none">
              <a:solidFill>
                <a:srgbClr val="000000"/>
              </a:solidFill>
              <a:effectLst/>
              <a:uFillTx/>
              <a:latin typeface="Arial"/>
            </a:endParaRPr>
          </a:p>
        </p:txBody>
      </p:sp>
      <p:sp>
        <p:nvSpPr>
          <p:cNvPr id="585" name="Text 7"/>
          <p:cNvSpPr/>
          <p:nvPr/>
        </p:nvSpPr>
        <p:spPr>
          <a:xfrm>
            <a:off x="678600" y="2790360"/>
            <a:ext cx="135576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Risk-based AI regulation</a:t>
            </a:r>
            <a:endParaRPr b="0" lang="de-DE" sz="939" strike="noStrike" u="none">
              <a:solidFill>
                <a:srgbClr val="000000"/>
              </a:solidFill>
              <a:effectLst/>
              <a:uFillTx/>
              <a:latin typeface="Arial"/>
            </a:endParaRPr>
          </a:p>
        </p:txBody>
      </p:sp>
      <p:sp>
        <p:nvSpPr>
          <p:cNvPr id="586" name="Text 8"/>
          <p:cNvSpPr/>
          <p:nvPr/>
        </p:nvSpPr>
        <p:spPr>
          <a:xfrm>
            <a:off x="678600" y="3054240"/>
            <a:ext cx="8524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Key Requirement</a:t>
            </a:r>
            <a:endParaRPr b="0" lang="de-DE" sz="790" strike="noStrike" u="none">
              <a:solidFill>
                <a:srgbClr val="000000"/>
              </a:solidFill>
              <a:effectLst/>
              <a:uFillTx/>
              <a:latin typeface="Arial"/>
            </a:endParaRPr>
          </a:p>
        </p:txBody>
      </p:sp>
      <p:sp>
        <p:nvSpPr>
          <p:cNvPr id="587" name="Text 9"/>
          <p:cNvSpPr/>
          <p:nvPr/>
        </p:nvSpPr>
        <p:spPr>
          <a:xfrm>
            <a:off x="678600" y="3244680"/>
            <a:ext cx="132156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Risk management, data</a:t>
            </a:r>
            <a:endParaRPr b="0" lang="de-DE" sz="939" strike="noStrike" u="none">
              <a:solidFill>
                <a:srgbClr val="000000"/>
              </a:solidFill>
              <a:effectLst/>
              <a:uFillTx/>
              <a:latin typeface="Arial"/>
            </a:endParaRPr>
          </a:p>
        </p:txBody>
      </p:sp>
      <p:sp>
        <p:nvSpPr>
          <p:cNvPr id="588" name="Text 10"/>
          <p:cNvSpPr/>
          <p:nvPr/>
        </p:nvSpPr>
        <p:spPr>
          <a:xfrm>
            <a:off x="678600" y="3424680"/>
            <a:ext cx="11185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governance, human</a:t>
            </a:r>
            <a:endParaRPr b="0" lang="de-DE" sz="939" strike="noStrike" u="none">
              <a:solidFill>
                <a:srgbClr val="000000"/>
              </a:solidFill>
              <a:effectLst/>
              <a:uFillTx/>
              <a:latin typeface="Arial"/>
            </a:endParaRPr>
          </a:p>
        </p:txBody>
      </p:sp>
      <p:sp>
        <p:nvSpPr>
          <p:cNvPr id="589" name="Text 11"/>
          <p:cNvSpPr/>
          <p:nvPr/>
        </p:nvSpPr>
        <p:spPr>
          <a:xfrm>
            <a:off x="678600" y="3604680"/>
            <a:ext cx="52380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oversight</a:t>
            </a:r>
            <a:endParaRPr b="0" lang="de-DE" sz="939" strike="noStrike" u="none">
              <a:solidFill>
                <a:srgbClr val="000000"/>
              </a:solidFill>
              <a:effectLst/>
              <a:uFillTx/>
              <a:latin typeface="Arial"/>
            </a:endParaRPr>
          </a:p>
        </p:txBody>
      </p:sp>
      <p:sp>
        <p:nvSpPr>
          <p:cNvPr id="590" name="Text 12"/>
          <p:cNvSpPr/>
          <p:nvPr/>
        </p:nvSpPr>
        <p:spPr>
          <a:xfrm>
            <a:off x="678600" y="3868560"/>
            <a:ext cx="42804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Timeline</a:t>
            </a:r>
            <a:endParaRPr b="0" lang="de-DE" sz="790" strike="noStrike" u="none">
              <a:solidFill>
                <a:srgbClr val="000000"/>
              </a:solidFill>
              <a:effectLst/>
              <a:uFillTx/>
              <a:latin typeface="Arial"/>
            </a:endParaRPr>
          </a:p>
        </p:txBody>
      </p:sp>
      <p:sp>
        <p:nvSpPr>
          <p:cNvPr id="591" name="Text 13"/>
          <p:cNvSpPr/>
          <p:nvPr/>
        </p:nvSpPr>
        <p:spPr>
          <a:xfrm>
            <a:off x="678600" y="4059000"/>
            <a:ext cx="111744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Aug 2026 (high-risk)</a:t>
            </a:r>
            <a:endParaRPr b="0" lang="de-DE" sz="939" strike="noStrike" u="none">
              <a:solidFill>
                <a:srgbClr val="000000"/>
              </a:solidFill>
              <a:effectLst/>
              <a:uFillTx/>
              <a:latin typeface="Arial"/>
            </a:endParaRPr>
          </a:p>
        </p:txBody>
      </p:sp>
      <p:sp>
        <p:nvSpPr>
          <p:cNvPr id="592" name="Shape 14"/>
          <p:cNvSpPr/>
          <p:nvPr/>
        </p:nvSpPr>
        <p:spPr>
          <a:xfrm>
            <a:off x="2607480" y="1738440"/>
            <a:ext cx="1892880" cy="26197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593" name="Text 15"/>
          <p:cNvSpPr/>
          <p:nvPr/>
        </p:nvSpPr>
        <p:spPr>
          <a:xfrm>
            <a:off x="2714760" y="1845720"/>
            <a:ext cx="3823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GDPR</a:t>
            </a:r>
            <a:endParaRPr b="0" lang="de-DE" sz="1090" strike="noStrike" u="none">
              <a:solidFill>
                <a:srgbClr val="000000"/>
              </a:solidFill>
              <a:effectLst/>
              <a:uFillTx/>
              <a:latin typeface="Arial"/>
            </a:endParaRPr>
          </a:p>
        </p:txBody>
      </p:sp>
      <p:sp>
        <p:nvSpPr>
          <p:cNvPr id="594" name="Text 16"/>
          <p:cNvSpPr/>
          <p:nvPr/>
        </p:nvSpPr>
        <p:spPr>
          <a:xfrm>
            <a:off x="2714760" y="2145600"/>
            <a:ext cx="2887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Scope</a:t>
            </a:r>
            <a:endParaRPr b="0" lang="de-DE" sz="790" strike="noStrike" u="none">
              <a:solidFill>
                <a:srgbClr val="000000"/>
              </a:solidFill>
              <a:effectLst/>
              <a:uFillTx/>
              <a:latin typeface="Arial"/>
            </a:endParaRPr>
          </a:p>
        </p:txBody>
      </p:sp>
      <p:sp>
        <p:nvSpPr>
          <p:cNvPr id="595" name="Text 17"/>
          <p:cNvSpPr/>
          <p:nvPr/>
        </p:nvSpPr>
        <p:spPr>
          <a:xfrm>
            <a:off x="2714760" y="2336040"/>
            <a:ext cx="14065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Personal data processing</a:t>
            </a:r>
            <a:endParaRPr b="0" lang="de-DE" sz="939" strike="noStrike" u="none">
              <a:solidFill>
                <a:srgbClr val="000000"/>
              </a:solidFill>
              <a:effectLst/>
              <a:uFillTx/>
              <a:latin typeface="Arial"/>
            </a:endParaRPr>
          </a:p>
        </p:txBody>
      </p:sp>
      <p:sp>
        <p:nvSpPr>
          <p:cNvPr id="596" name="Text 18"/>
          <p:cNvSpPr/>
          <p:nvPr/>
        </p:nvSpPr>
        <p:spPr>
          <a:xfrm>
            <a:off x="2714760" y="2599920"/>
            <a:ext cx="2815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Focus</a:t>
            </a:r>
            <a:endParaRPr b="0" lang="de-DE" sz="790" strike="noStrike" u="none">
              <a:solidFill>
                <a:srgbClr val="000000"/>
              </a:solidFill>
              <a:effectLst/>
              <a:uFillTx/>
              <a:latin typeface="Arial"/>
            </a:endParaRPr>
          </a:p>
        </p:txBody>
      </p:sp>
      <p:sp>
        <p:nvSpPr>
          <p:cNvPr id="597" name="Text 19"/>
          <p:cNvSpPr/>
          <p:nvPr/>
        </p:nvSpPr>
        <p:spPr>
          <a:xfrm>
            <a:off x="2714760" y="2790360"/>
            <a:ext cx="141876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Data protection &amp; privacy</a:t>
            </a:r>
            <a:endParaRPr b="0" lang="de-DE" sz="939" strike="noStrike" u="none">
              <a:solidFill>
                <a:srgbClr val="000000"/>
              </a:solidFill>
              <a:effectLst/>
              <a:uFillTx/>
              <a:latin typeface="Arial"/>
            </a:endParaRPr>
          </a:p>
        </p:txBody>
      </p:sp>
      <p:sp>
        <p:nvSpPr>
          <p:cNvPr id="598" name="Text 20"/>
          <p:cNvSpPr/>
          <p:nvPr/>
        </p:nvSpPr>
        <p:spPr>
          <a:xfrm>
            <a:off x="2714760" y="3054240"/>
            <a:ext cx="8524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Key Requirement</a:t>
            </a:r>
            <a:endParaRPr b="0" lang="de-DE" sz="790" strike="noStrike" u="none">
              <a:solidFill>
                <a:srgbClr val="000000"/>
              </a:solidFill>
              <a:effectLst/>
              <a:uFillTx/>
              <a:latin typeface="Arial"/>
            </a:endParaRPr>
          </a:p>
        </p:txBody>
      </p:sp>
      <p:sp>
        <p:nvSpPr>
          <p:cNvPr id="599" name="Text 21"/>
          <p:cNvSpPr/>
          <p:nvPr/>
        </p:nvSpPr>
        <p:spPr>
          <a:xfrm>
            <a:off x="2714760" y="3244680"/>
            <a:ext cx="142776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Lawful basis, data subject</a:t>
            </a:r>
            <a:endParaRPr b="0" lang="de-DE" sz="939" strike="noStrike" u="none">
              <a:solidFill>
                <a:srgbClr val="000000"/>
              </a:solidFill>
              <a:effectLst/>
              <a:uFillTx/>
              <a:latin typeface="Arial"/>
            </a:endParaRPr>
          </a:p>
        </p:txBody>
      </p:sp>
      <p:sp>
        <p:nvSpPr>
          <p:cNvPr id="600" name="Text 22"/>
          <p:cNvSpPr/>
          <p:nvPr/>
        </p:nvSpPr>
        <p:spPr>
          <a:xfrm>
            <a:off x="2714760" y="3424680"/>
            <a:ext cx="13993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rights, data minimization</a:t>
            </a:r>
            <a:endParaRPr b="0" lang="de-DE" sz="939" strike="noStrike" u="none">
              <a:solidFill>
                <a:srgbClr val="000000"/>
              </a:solidFill>
              <a:effectLst/>
              <a:uFillTx/>
              <a:latin typeface="Arial"/>
            </a:endParaRPr>
          </a:p>
        </p:txBody>
      </p:sp>
      <p:sp>
        <p:nvSpPr>
          <p:cNvPr id="601" name="Text 23"/>
          <p:cNvSpPr/>
          <p:nvPr/>
        </p:nvSpPr>
        <p:spPr>
          <a:xfrm>
            <a:off x="2714760" y="3688560"/>
            <a:ext cx="37584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Penalty</a:t>
            </a:r>
            <a:endParaRPr b="0" lang="de-DE" sz="790" strike="noStrike" u="none">
              <a:solidFill>
                <a:srgbClr val="000000"/>
              </a:solidFill>
              <a:effectLst/>
              <a:uFillTx/>
              <a:latin typeface="Arial"/>
            </a:endParaRPr>
          </a:p>
        </p:txBody>
      </p:sp>
      <p:sp>
        <p:nvSpPr>
          <p:cNvPr id="602" name="Text 24"/>
          <p:cNvSpPr/>
          <p:nvPr/>
        </p:nvSpPr>
        <p:spPr>
          <a:xfrm>
            <a:off x="2714760" y="3879000"/>
            <a:ext cx="148248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Up to €20M or 4% revenue</a:t>
            </a:r>
            <a:endParaRPr b="0" lang="de-DE" sz="939" strike="noStrike" u="none">
              <a:solidFill>
                <a:srgbClr val="000000"/>
              </a:solidFill>
              <a:effectLst/>
              <a:uFillTx/>
              <a:latin typeface="Arial"/>
            </a:endParaRPr>
          </a:p>
        </p:txBody>
      </p:sp>
      <p:sp>
        <p:nvSpPr>
          <p:cNvPr id="603" name="Shape 25"/>
          <p:cNvSpPr/>
          <p:nvPr/>
        </p:nvSpPr>
        <p:spPr>
          <a:xfrm>
            <a:off x="4643280" y="1738440"/>
            <a:ext cx="1892880" cy="26197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04" name="Text 26"/>
          <p:cNvSpPr/>
          <p:nvPr/>
        </p:nvSpPr>
        <p:spPr>
          <a:xfrm>
            <a:off x="4750560" y="1845720"/>
            <a:ext cx="3232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NIS2</a:t>
            </a:r>
            <a:endParaRPr b="0" lang="de-DE" sz="1090" strike="noStrike" u="none">
              <a:solidFill>
                <a:srgbClr val="000000"/>
              </a:solidFill>
              <a:effectLst/>
              <a:uFillTx/>
              <a:latin typeface="Arial"/>
            </a:endParaRPr>
          </a:p>
        </p:txBody>
      </p:sp>
      <p:sp>
        <p:nvSpPr>
          <p:cNvPr id="605" name="Text 27"/>
          <p:cNvSpPr/>
          <p:nvPr/>
        </p:nvSpPr>
        <p:spPr>
          <a:xfrm>
            <a:off x="4750560" y="2145600"/>
            <a:ext cx="2887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Scope</a:t>
            </a:r>
            <a:endParaRPr b="0" lang="de-DE" sz="790" strike="noStrike" u="none">
              <a:solidFill>
                <a:srgbClr val="000000"/>
              </a:solidFill>
              <a:effectLst/>
              <a:uFillTx/>
              <a:latin typeface="Arial"/>
            </a:endParaRPr>
          </a:p>
        </p:txBody>
      </p:sp>
      <p:sp>
        <p:nvSpPr>
          <p:cNvPr id="606" name="Text 28"/>
          <p:cNvSpPr/>
          <p:nvPr/>
        </p:nvSpPr>
        <p:spPr>
          <a:xfrm>
            <a:off x="4750560" y="2336040"/>
            <a:ext cx="138528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Critical infrastructure (18</a:t>
            </a:r>
            <a:endParaRPr b="0" lang="de-DE" sz="939" strike="noStrike" u="none">
              <a:solidFill>
                <a:srgbClr val="000000"/>
              </a:solidFill>
              <a:effectLst/>
              <a:uFillTx/>
              <a:latin typeface="Arial"/>
            </a:endParaRPr>
          </a:p>
        </p:txBody>
      </p:sp>
      <p:sp>
        <p:nvSpPr>
          <p:cNvPr id="607" name="Text 29"/>
          <p:cNvSpPr/>
          <p:nvPr/>
        </p:nvSpPr>
        <p:spPr>
          <a:xfrm>
            <a:off x="4750560" y="2516040"/>
            <a:ext cx="4381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sectors)</a:t>
            </a:r>
            <a:endParaRPr b="0" lang="de-DE" sz="939" strike="noStrike" u="none">
              <a:solidFill>
                <a:srgbClr val="000000"/>
              </a:solidFill>
              <a:effectLst/>
              <a:uFillTx/>
              <a:latin typeface="Arial"/>
            </a:endParaRPr>
          </a:p>
        </p:txBody>
      </p:sp>
      <p:sp>
        <p:nvSpPr>
          <p:cNvPr id="608" name="Text 30"/>
          <p:cNvSpPr/>
          <p:nvPr/>
        </p:nvSpPr>
        <p:spPr>
          <a:xfrm>
            <a:off x="4750560" y="2779920"/>
            <a:ext cx="2815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Focus</a:t>
            </a:r>
            <a:endParaRPr b="0" lang="de-DE" sz="790" strike="noStrike" u="none">
              <a:solidFill>
                <a:srgbClr val="000000"/>
              </a:solidFill>
              <a:effectLst/>
              <a:uFillTx/>
              <a:latin typeface="Arial"/>
            </a:endParaRPr>
          </a:p>
        </p:txBody>
      </p:sp>
      <p:sp>
        <p:nvSpPr>
          <p:cNvPr id="609" name="Text 31"/>
          <p:cNvSpPr/>
          <p:nvPr/>
        </p:nvSpPr>
        <p:spPr>
          <a:xfrm>
            <a:off x="4750560" y="2970360"/>
            <a:ext cx="13219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Cybersecurity resilience</a:t>
            </a:r>
            <a:endParaRPr b="0" lang="de-DE" sz="939" strike="noStrike" u="none">
              <a:solidFill>
                <a:srgbClr val="000000"/>
              </a:solidFill>
              <a:effectLst/>
              <a:uFillTx/>
              <a:latin typeface="Arial"/>
            </a:endParaRPr>
          </a:p>
        </p:txBody>
      </p:sp>
      <p:sp>
        <p:nvSpPr>
          <p:cNvPr id="610" name="Text 32"/>
          <p:cNvSpPr/>
          <p:nvPr/>
        </p:nvSpPr>
        <p:spPr>
          <a:xfrm>
            <a:off x="4750560" y="3234240"/>
            <a:ext cx="8524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Key Requirement</a:t>
            </a:r>
            <a:endParaRPr b="0" lang="de-DE" sz="790" strike="noStrike" u="none">
              <a:solidFill>
                <a:srgbClr val="000000"/>
              </a:solidFill>
              <a:effectLst/>
              <a:uFillTx/>
              <a:latin typeface="Arial"/>
            </a:endParaRPr>
          </a:p>
        </p:txBody>
      </p:sp>
      <p:sp>
        <p:nvSpPr>
          <p:cNvPr id="611" name="Text 33"/>
          <p:cNvSpPr/>
          <p:nvPr/>
        </p:nvSpPr>
        <p:spPr>
          <a:xfrm>
            <a:off x="4750560" y="3424680"/>
            <a:ext cx="152064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Risk management, incident</a:t>
            </a:r>
            <a:endParaRPr b="0" lang="de-DE" sz="939" strike="noStrike" u="none">
              <a:solidFill>
                <a:srgbClr val="000000"/>
              </a:solidFill>
              <a:effectLst/>
              <a:uFillTx/>
              <a:latin typeface="Arial"/>
            </a:endParaRPr>
          </a:p>
        </p:txBody>
      </p:sp>
      <p:sp>
        <p:nvSpPr>
          <p:cNvPr id="612" name="Text 34"/>
          <p:cNvSpPr/>
          <p:nvPr/>
        </p:nvSpPr>
        <p:spPr>
          <a:xfrm>
            <a:off x="4750560" y="3604680"/>
            <a:ext cx="153684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reporting, resilience testing</a:t>
            </a:r>
            <a:endParaRPr b="0" lang="de-DE" sz="939" strike="noStrike" u="none">
              <a:solidFill>
                <a:srgbClr val="000000"/>
              </a:solidFill>
              <a:effectLst/>
              <a:uFillTx/>
              <a:latin typeface="Arial"/>
            </a:endParaRPr>
          </a:p>
        </p:txBody>
      </p:sp>
      <p:sp>
        <p:nvSpPr>
          <p:cNvPr id="613" name="Text 35"/>
          <p:cNvSpPr/>
          <p:nvPr/>
        </p:nvSpPr>
        <p:spPr>
          <a:xfrm>
            <a:off x="4750560" y="3868560"/>
            <a:ext cx="43056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Effective</a:t>
            </a:r>
            <a:endParaRPr b="0" lang="de-DE" sz="790" strike="noStrike" u="none">
              <a:solidFill>
                <a:srgbClr val="000000"/>
              </a:solidFill>
              <a:effectLst/>
              <a:uFillTx/>
              <a:latin typeface="Arial"/>
            </a:endParaRPr>
          </a:p>
        </p:txBody>
      </p:sp>
      <p:sp>
        <p:nvSpPr>
          <p:cNvPr id="614" name="Text 36"/>
          <p:cNvSpPr/>
          <p:nvPr/>
        </p:nvSpPr>
        <p:spPr>
          <a:xfrm>
            <a:off x="4750560" y="4059000"/>
            <a:ext cx="7261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January 2025</a:t>
            </a:r>
            <a:endParaRPr b="0" lang="de-DE" sz="939" strike="noStrike" u="none">
              <a:solidFill>
                <a:srgbClr val="000000"/>
              </a:solidFill>
              <a:effectLst/>
              <a:uFillTx/>
              <a:latin typeface="Arial"/>
            </a:endParaRPr>
          </a:p>
        </p:txBody>
      </p:sp>
      <p:sp>
        <p:nvSpPr>
          <p:cNvPr id="615" name="Shape 37"/>
          <p:cNvSpPr/>
          <p:nvPr/>
        </p:nvSpPr>
        <p:spPr>
          <a:xfrm>
            <a:off x="6679440" y="1738440"/>
            <a:ext cx="1892880" cy="26197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16" name="Text 38"/>
          <p:cNvSpPr/>
          <p:nvPr/>
        </p:nvSpPr>
        <p:spPr>
          <a:xfrm>
            <a:off x="6786720" y="1845720"/>
            <a:ext cx="4010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DORA</a:t>
            </a:r>
            <a:endParaRPr b="0" lang="de-DE" sz="1090" strike="noStrike" u="none">
              <a:solidFill>
                <a:srgbClr val="000000"/>
              </a:solidFill>
              <a:effectLst/>
              <a:uFillTx/>
              <a:latin typeface="Arial"/>
            </a:endParaRPr>
          </a:p>
        </p:txBody>
      </p:sp>
      <p:sp>
        <p:nvSpPr>
          <p:cNvPr id="617" name="Text 39"/>
          <p:cNvSpPr/>
          <p:nvPr/>
        </p:nvSpPr>
        <p:spPr>
          <a:xfrm>
            <a:off x="6786720" y="2145600"/>
            <a:ext cx="2887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Scope</a:t>
            </a:r>
            <a:endParaRPr b="0" lang="de-DE" sz="790" strike="noStrike" u="none">
              <a:solidFill>
                <a:srgbClr val="000000"/>
              </a:solidFill>
              <a:effectLst/>
              <a:uFillTx/>
              <a:latin typeface="Arial"/>
            </a:endParaRPr>
          </a:p>
        </p:txBody>
      </p:sp>
      <p:sp>
        <p:nvSpPr>
          <p:cNvPr id="618" name="Text 40"/>
          <p:cNvSpPr/>
          <p:nvPr/>
        </p:nvSpPr>
        <p:spPr>
          <a:xfrm>
            <a:off x="6786720" y="2336040"/>
            <a:ext cx="114948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Financial institutions</a:t>
            </a:r>
            <a:endParaRPr b="0" lang="de-DE" sz="939" strike="noStrike" u="none">
              <a:solidFill>
                <a:srgbClr val="000000"/>
              </a:solidFill>
              <a:effectLst/>
              <a:uFillTx/>
              <a:latin typeface="Arial"/>
            </a:endParaRPr>
          </a:p>
        </p:txBody>
      </p:sp>
      <p:sp>
        <p:nvSpPr>
          <p:cNvPr id="619" name="Text 41"/>
          <p:cNvSpPr/>
          <p:nvPr/>
        </p:nvSpPr>
        <p:spPr>
          <a:xfrm>
            <a:off x="6786720" y="2599920"/>
            <a:ext cx="28152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Focus</a:t>
            </a:r>
            <a:endParaRPr b="0" lang="de-DE" sz="790" strike="noStrike" u="none">
              <a:solidFill>
                <a:srgbClr val="000000"/>
              </a:solidFill>
              <a:effectLst/>
              <a:uFillTx/>
              <a:latin typeface="Arial"/>
            </a:endParaRPr>
          </a:p>
        </p:txBody>
      </p:sp>
      <p:sp>
        <p:nvSpPr>
          <p:cNvPr id="620" name="Text 42"/>
          <p:cNvSpPr/>
          <p:nvPr/>
        </p:nvSpPr>
        <p:spPr>
          <a:xfrm>
            <a:off x="6786720" y="2790360"/>
            <a:ext cx="141300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ICT operational resilience</a:t>
            </a:r>
            <a:endParaRPr b="0" lang="de-DE" sz="939" strike="noStrike" u="none">
              <a:solidFill>
                <a:srgbClr val="000000"/>
              </a:solidFill>
              <a:effectLst/>
              <a:uFillTx/>
              <a:latin typeface="Arial"/>
            </a:endParaRPr>
          </a:p>
        </p:txBody>
      </p:sp>
      <p:sp>
        <p:nvSpPr>
          <p:cNvPr id="621" name="Text 43"/>
          <p:cNvSpPr/>
          <p:nvPr/>
        </p:nvSpPr>
        <p:spPr>
          <a:xfrm>
            <a:off x="6786720" y="3054240"/>
            <a:ext cx="85248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Key Requirement</a:t>
            </a:r>
            <a:endParaRPr b="0" lang="de-DE" sz="790" strike="noStrike" u="none">
              <a:solidFill>
                <a:srgbClr val="000000"/>
              </a:solidFill>
              <a:effectLst/>
              <a:uFillTx/>
              <a:latin typeface="Arial"/>
            </a:endParaRPr>
          </a:p>
        </p:txBody>
      </p:sp>
      <p:sp>
        <p:nvSpPr>
          <p:cNvPr id="622" name="Text 44"/>
          <p:cNvSpPr/>
          <p:nvPr/>
        </p:nvSpPr>
        <p:spPr>
          <a:xfrm>
            <a:off x="6786720" y="3244680"/>
            <a:ext cx="122868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ICT risk management,</a:t>
            </a:r>
            <a:endParaRPr b="0" lang="de-DE" sz="939" strike="noStrike" u="none">
              <a:solidFill>
                <a:srgbClr val="000000"/>
              </a:solidFill>
              <a:effectLst/>
              <a:uFillTx/>
              <a:latin typeface="Arial"/>
            </a:endParaRPr>
          </a:p>
        </p:txBody>
      </p:sp>
      <p:sp>
        <p:nvSpPr>
          <p:cNvPr id="623" name="Text 45"/>
          <p:cNvSpPr/>
          <p:nvPr/>
        </p:nvSpPr>
        <p:spPr>
          <a:xfrm>
            <a:off x="6786720" y="3424680"/>
            <a:ext cx="118404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third-party oversight,</a:t>
            </a:r>
            <a:endParaRPr b="0" lang="de-DE" sz="939" strike="noStrike" u="none">
              <a:solidFill>
                <a:srgbClr val="000000"/>
              </a:solidFill>
              <a:effectLst/>
              <a:uFillTx/>
              <a:latin typeface="Arial"/>
            </a:endParaRPr>
          </a:p>
        </p:txBody>
      </p:sp>
      <p:sp>
        <p:nvSpPr>
          <p:cNvPr id="624" name="Text 46"/>
          <p:cNvSpPr/>
          <p:nvPr/>
        </p:nvSpPr>
        <p:spPr>
          <a:xfrm>
            <a:off x="6786720" y="3604680"/>
            <a:ext cx="100800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incident reporting</a:t>
            </a:r>
            <a:endParaRPr b="0" lang="de-DE" sz="939" strike="noStrike" u="none">
              <a:solidFill>
                <a:srgbClr val="000000"/>
              </a:solidFill>
              <a:effectLst/>
              <a:uFillTx/>
              <a:latin typeface="Arial"/>
            </a:endParaRPr>
          </a:p>
        </p:txBody>
      </p:sp>
      <p:sp>
        <p:nvSpPr>
          <p:cNvPr id="625" name="Text 47"/>
          <p:cNvSpPr/>
          <p:nvPr/>
        </p:nvSpPr>
        <p:spPr>
          <a:xfrm>
            <a:off x="6786720" y="3868560"/>
            <a:ext cx="430560" cy="164880"/>
          </a:xfrm>
          <a:prstGeom prst="rect">
            <a:avLst/>
          </a:prstGeom>
          <a:noFill/>
          <a:ln w="0">
            <a:noFill/>
          </a:ln>
        </p:spPr>
        <p:style>
          <a:lnRef idx="0"/>
          <a:fillRef idx="0"/>
          <a:effectRef idx="0"/>
          <a:fontRef idx="minor"/>
        </p:style>
        <p:txBody>
          <a:bodyPr wrap="none" lIns="0" rIns="0" tIns="0" bIns="0" anchor="t">
            <a:spAutoFit/>
          </a:bodyPr>
          <a:p>
            <a:pPr defTabSz="914400">
              <a:lnSpc>
                <a:spcPts val="1301"/>
              </a:lnSpc>
              <a:tabLst>
                <a:tab algn="l" pos="0"/>
              </a:tabLst>
            </a:pPr>
            <a:r>
              <a:rPr b="1" lang="en-US" sz="790" strike="noStrike" u="none">
                <a:solidFill>
                  <a:srgbClr val="a0aec0"/>
                </a:solidFill>
                <a:effectLst/>
                <a:uFillTx/>
                <a:latin typeface="Calibri"/>
              </a:rPr>
              <a:t>Effective</a:t>
            </a:r>
            <a:endParaRPr b="0" lang="de-DE" sz="790" strike="noStrike" u="none">
              <a:solidFill>
                <a:srgbClr val="000000"/>
              </a:solidFill>
              <a:effectLst/>
              <a:uFillTx/>
              <a:latin typeface="Arial"/>
            </a:endParaRPr>
          </a:p>
        </p:txBody>
      </p:sp>
      <p:sp>
        <p:nvSpPr>
          <p:cNvPr id="626" name="Text 48"/>
          <p:cNvSpPr/>
          <p:nvPr/>
        </p:nvSpPr>
        <p:spPr>
          <a:xfrm>
            <a:off x="6786720" y="4059000"/>
            <a:ext cx="726120" cy="17748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0" lang="en-US" sz="939" strike="noStrike" u="none">
                <a:solidFill>
                  <a:srgbClr val="cbd5e1"/>
                </a:solidFill>
                <a:effectLst/>
                <a:uFillTx/>
                <a:latin typeface="Calibri"/>
              </a:rPr>
              <a:t>January 2025</a:t>
            </a:r>
            <a:endParaRPr b="0" lang="de-DE" sz="93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7" name="Image 0" descr="preencoded.png"/>
          <p:cNvPicPr/>
          <p:nvPr/>
        </p:nvPicPr>
        <p:blipFill>
          <a:blip r:embed="rId1"/>
          <a:stretch/>
        </p:blipFill>
        <p:spPr>
          <a:xfrm>
            <a:off x="0" y="0"/>
            <a:ext cx="9143640" cy="5143320"/>
          </a:xfrm>
          <a:prstGeom prst="rect">
            <a:avLst/>
          </a:prstGeom>
          <a:noFill/>
          <a:ln w="0">
            <a:noFill/>
          </a:ln>
        </p:spPr>
      </p:pic>
      <p:sp>
        <p:nvSpPr>
          <p:cNvPr id="628" name="Text 0"/>
          <p:cNvSpPr/>
          <p:nvPr/>
        </p:nvSpPr>
        <p:spPr>
          <a:xfrm>
            <a:off x="428760" y="485640"/>
            <a:ext cx="140940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EU AI Act</a:t>
            </a:r>
            <a:endParaRPr b="0" lang="de-DE" sz="2430" strike="noStrike" u="none">
              <a:solidFill>
                <a:srgbClr val="000000"/>
              </a:solidFill>
              <a:effectLst/>
              <a:uFillTx/>
              <a:latin typeface="Arial"/>
            </a:endParaRPr>
          </a:p>
        </p:txBody>
      </p:sp>
      <p:sp>
        <p:nvSpPr>
          <p:cNvPr id="629" name="Text 1"/>
          <p:cNvSpPr/>
          <p:nvPr/>
        </p:nvSpPr>
        <p:spPr>
          <a:xfrm>
            <a:off x="428760" y="864360"/>
            <a:ext cx="217332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Risk-Based Classification</a:t>
            </a:r>
            <a:endParaRPr b="0" lang="de-DE" sz="1490" strike="noStrike" u="none">
              <a:solidFill>
                <a:srgbClr val="000000"/>
              </a:solidFill>
              <a:effectLst/>
              <a:uFillTx/>
              <a:latin typeface="Arial"/>
            </a:endParaRPr>
          </a:p>
        </p:txBody>
      </p:sp>
      <p:sp>
        <p:nvSpPr>
          <p:cNvPr id="630" name="Text 2"/>
          <p:cNvSpPr/>
          <p:nvPr/>
        </p:nvSpPr>
        <p:spPr>
          <a:xfrm>
            <a:off x="542880" y="1194840"/>
            <a:ext cx="7610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 Prohibited</a:t>
            </a:r>
            <a:endParaRPr b="0" lang="de-DE" sz="880" strike="noStrike" u="none">
              <a:solidFill>
                <a:srgbClr val="000000"/>
              </a:solidFill>
              <a:effectLst/>
              <a:uFillTx/>
              <a:latin typeface="Arial"/>
            </a:endParaRPr>
          </a:p>
        </p:txBody>
      </p:sp>
      <p:sp>
        <p:nvSpPr>
          <p:cNvPr id="631" name="Text 3"/>
          <p:cNvSpPr/>
          <p:nvPr/>
        </p:nvSpPr>
        <p:spPr>
          <a:xfrm>
            <a:off x="542880" y="1391400"/>
            <a:ext cx="3975120" cy="30420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Banned outright: social scoring, manipulative AI, emotion inference, facial scraping.</a:t>
            </a:r>
            <a:endParaRPr b="0" lang="de-DE" sz="839" strike="noStrike" u="none">
              <a:solidFill>
                <a:srgbClr val="000000"/>
              </a:solidFill>
              <a:effectLst/>
              <a:uFillTx/>
              <a:latin typeface="Arial"/>
            </a:endParaRPr>
          </a:p>
        </p:txBody>
      </p:sp>
      <p:sp>
        <p:nvSpPr>
          <p:cNvPr id="632" name="Text 4"/>
          <p:cNvSpPr/>
          <p:nvPr/>
        </p:nvSpPr>
        <p:spPr>
          <a:xfrm>
            <a:off x="542880" y="1724040"/>
            <a:ext cx="3546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Penalty:</a:t>
            </a:r>
            <a:endParaRPr b="0" lang="de-DE" sz="690" strike="noStrike" u="none">
              <a:solidFill>
                <a:srgbClr val="000000"/>
              </a:solidFill>
              <a:effectLst/>
              <a:uFillTx/>
              <a:latin typeface="Arial"/>
            </a:endParaRPr>
          </a:p>
        </p:txBody>
      </p:sp>
      <p:sp>
        <p:nvSpPr>
          <p:cNvPr id="633" name="Text 5"/>
          <p:cNvSpPr/>
          <p:nvPr/>
        </p:nvSpPr>
        <p:spPr>
          <a:xfrm>
            <a:off x="542880" y="1874160"/>
            <a:ext cx="10285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cbd5e1"/>
                </a:solidFill>
                <a:effectLst/>
                <a:uFillTx/>
                <a:latin typeface="Calibri"/>
              </a:rPr>
              <a:t>€30M or 6% revenue</a:t>
            </a:r>
            <a:endParaRPr b="0" lang="de-DE" sz="839" strike="noStrike" u="none">
              <a:solidFill>
                <a:srgbClr val="000000"/>
              </a:solidFill>
              <a:effectLst/>
              <a:uFillTx/>
              <a:latin typeface="Arial"/>
            </a:endParaRPr>
          </a:p>
        </p:txBody>
      </p:sp>
      <p:sp>
        <p:nvSpPr>
          <p:cNvPr id="634" name="Text 6"/>
          <p:cNvSpPr/>
          <p:nvPr/>
        </p:nvSpPr>
        <p:spPr>
          <a:xfrm>
            <a:off x="542880" y="2086560"/>
            <a:ext cx="7074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 High-Risk</a:t>
            </a:r>
            <a:endParaRPr b="0" lang="de-DE" sz="880" strike="noStrike" u="none">
              <a:solidFill>
                <a:srgbClr val="000000"/>
              </a:solidFill>
              <a:effectLst/>
              <a:uFillTx/>
              <a:latin typeface="Arial"/>
            </a:endParaRPr>
          </a:p>
        </p:txBody>
      </p:sp>
      <p:sp>
        <p:nvSpPr>
          <p:cNvPr id="635" name="Text 7"/>
          <p:cNvSpPr/>
          <p:nvPr/>
        </p:nvSpPr>
        <p:spPr>
          <a:xfrm>
            <a:off x="542880" y="2283120"/>
            <a:ext cx="3975120" cy="15264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Recruitment, credit assessment, education access, law enforcement systems.</a:t>
            </a:r>
            <a:endParaRPr b="0" lang="de-DE" sz="839" strike="noStrike" u="none">
              <a:solidFill>
                <a:srgbClr val="000000"/>
              </a:solidFill>
              <a:effectLst/>
              <a:uFillTx/>
              <a:latin typeface="Arial"/>
            </a:endParaRPr>
          </a:p>
        </p:txBody>
      </p:sp>
      <p:sp>
        <p:nvSpPr>
          <p:cNvPr id="636" name="Text 8"/>
          <p:cNvSpPr/>
          <p:nvPr/>
        </p:nvSpPr>
        <p:spPr>
          <a:xfrm>
            <a:off x="542880" y="2616120"/>
            <a:ext cx="3546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Penalty:</a:t>
            </a:r>
            <a:endParaRPr b="0" lang="de-DE" sz="690" strike="noStrike" u="none">
              <a:solidFill>
                <a:srgbClr val="000000"/>
              </a:solidFill>
              <a:effectLst/>
              <a:uFillTx/>
              <a:latin typeface="Arial"/>
            </a:endParaRPr>
          </a:p>
        </p:txBody>
      </p:sp>
      <p:sp>
        <p:nvSpPr>
          <p:cNvPr id="637" name="Text 9"/>
          <p:cNvSpPr/>
          <p:nvPr/>
        </p:nvSpPr>
        <p:spPr>
          <a:xfrm>
            <a:off x="542880" y="2765880"/>
            <a:ext cx="10285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839" strike="noStrike" u="none">
                <a:solidFill>
                  <a:srgbClr val="cbd5e1"/>
                </a:solidFill>
                <a:effectLst/>
                <a:uFillTx/>
                <a:latin typeface="Calibri"/>
              </a:rPr>
              <a:t>€20M or 4% revenue</a:t>
            </a:r>
            <a:endParaRPr b="0" lang="de-DE" sz="839" strike="noStrike" u="none">
              <a:solidFill>
                <a:srgbClr val="000000"/>
              </a:solidFill>
              <a:effectLst/>
              <a:uFillTx/>
              <a:latin typeface="Arial"/>
            </a:endParaRPr>
          </a:p>
        </p:txBody>
      </p:sp>
      <p:sp>
        <p:nvSpPr>
          <p:cNvPr id="638" name="Text 10"/>
          <p:cNvSpPr/>
          <p:nvPr/>
        </p:nvSpPr>
        <p:spPr>
          <a:xfrm>
            <a:off x="542880" y="2978640"/>
            <a:ext cx="7657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ℹ️ Limited-Risk</a:t>
            </a:r>
            <a:endParaRPr b="0" lang="de-DE" sz="880" strike="noStrike" u="none">
              <a:solidFill>
                <a:srgbClr val="000000"/>
              </a:solidFill>
              <a:effectLst/>
              <a:uFillTx/>
              <a:latin typeface="Arial"/>
            </a:endParaRPr>
          </a:p>
        </p:txBody>
      </p:sp>
      <p:sp>
        <p:nvSpPr>
          <p:cNvPr id="639" name="Text 11"/>
          <p:cNvSpPr/>
          <p:nvPr/>
        </p:nvSpPr>
        <p:spPr>
          <a:xfrm>
            <a:off x="542880" y="3174840"/>
            <a:ext cx="263556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Chatbots, deepfakes. Requirement: user notification.</a:t>
            </a:r>
            <a:endParaRPr b="0" lang="de-DE" sz="839" strike="noStrike" u="none">
              <a:solidFill>
                <a:srgbClr val="000000"/>
              </a:solidFill>
              <a:effectLst/>
              <a:uFillTx/>
              <a:latin typeface="Arial"/>
            </a:endParaRPr>
          </a:p>
        </p:txBody>
      </p:sp>
      <p:sp>
        <p:nvSpPr>
          <p:cNvPr id="640" name="Text 12"/>
          <p:cNvSpPr/>
          <p:nvPr/>
        </p:nvSpPr>
        <p:spPr>
          <a:xfrm>
            <a:off x="542880" y="3380760"/>
            <a:ext cx="8582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 Minimal-Risk</a:t>
            </a:r>
            <a:endParaRPr b="0" lang="de-DE" sz="880" strike="noStrike" u="none">
              <a:solidFill>
                <a:srgbClr val="000000"/>
              </a:solidFill>
              <a:effectLst/>
              <a:uFillTx/>
              <a:latin typeface="Arial"/>
            </a:endParaRPr>
          </a:p>
        </p:txBody>
      </p:sp>
      <p:sp>
        <p:nvSpPr>
          <p:cNvPr id="641" name="Text 13"/>
          <p:cNvSpPr/>
          <p:nvPr/>
        </p:nvSpPr>
        <p:spPr>
          <a:xfrm>
            <a:off x="542880" y="3591360"/>
            <a:ext cx="222732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Spam filters, video games. No requirements.</a:t>
            </a:r>
            <a:endParaRPr b="0" lang="de-DE" sz="839" strike="noStrike" u="none">
              <a:solidFill>
                <a:srgbClr val="000000"/>
              </a:solidFill>
              <a:effectLst/>
              <a:uFillTx/>
              <a:latin typeface="Arial"/>
            </a:endParaRPr>
          </a:p>
        </p:txBody>
      </p:sp>
      <p:sp>
        <p:nvSpPr>
          <p:cNvPr id="642" name="Shape 14"/>
          <p:cNvSpPr/>
          <p:nvPr/>
        </p:nvSpPr>
        <p:spPr>
          <a:xfrm>
            <a:off x="4625640" y="1252080"/>
            <a:ext cx="4089600" cy="15238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43" name="Shape 15"/>
          <p:cNvSpPr/>
          <p:nvPr/>
        </p:nvSpPr>
        <p:spPr>
          <a:xfrm>
            <a:off x="4625640" y="1252080"/>
            <a:ext cx="28080" cy="152388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644" name="Text 16"/>
          <p:cNvSpPr/>
          <p:nvPr/>
        </p:nvSpPr>
        <p:spPr>
          <a:xfrm>
            <a:off x="4682880" y="1308960"/>
            <a:ext cx="23587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ec4899"/>
                </a:solidFill>
                <a:effectLst/>
                <a:uFillTx/>
                <a:latin typeface="Calibri"/>
              </a:rPr>
              <a:t>High-Risk Requirements (8 Mandatory Controls)</a:t>
            </a:r>
            <a:endParaRPr b="0" lang="de-DE" sz="790" strike="noStrike" u="none">
              <a:solidFill>
                <a:srgbClr val="000000"/>
              </a:solidFill>
              <a:effectLst/>
              <a:uFillTx/>
              <a:latin typeface="Arial"/>
            </a:endParaRPr>
          </a:p>
        </p:txBody>
      </p:sp>
      <p:sp>
        <p:nvSpPr>
          <p:cNvPr id="645" name="Text 17"/>
          <p:cNvSpPr/>
          <p:nvPr/>
        </p:nvSpPr>
        <p:spPr>
          <a:xfrm>
            <a:off x="4682880" y="1507320"/>
            <a:ext cx="23709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1. Risk Management</a:t>
            </a:r>
            <a:r>
              <a:rPr b="0" lang="en-US" sz="730" strike="noStrike" u="none">
                <a:solidFill>
                  <a:srgbClr val="cbd5e1"/>
                </a:solidFill>
                <a:effectLst/>
                <a:uFillTx/>
                <a:latin typeface="Calibri"/>
              </a:rPr>
              <a:t> — Identify, mitigate, monitor risks</a:t>
            </a:r>
            <a:endParaRPr b="0" lang="de-DE" sz="730" strike="noStrike" u="none">
              <a:solidFill>
                <a:srgbClr val="000000"/>
              </a:solidFill>
              <a:effectLst/>
              <a:uFillTx/>
              <a:latin typeface="Arial"/>
            </a:endParaRPr>
          </a:p>
        </p:txBody>
      </p:sp>
      <p:sp>
        <p:nvSpPr>
          <p:cNvPr id="646" name="Text 18"/>
          <p:cNvSpPr/>
          <p:nvPr/>
        </p:nvSpPr>
        <p:spPr>
          <a:xfrm>
            <a:off x="4682880" y="1658880"/>
            <a:ext cx="26697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2. Data Governance</a:t>
            </a:r>
            <a:r>
              <a:rPr b="0" lang="en-US" sz="730" strike="noStrike" u="none">
                <a:solidFill>
                  <a:srgbClr val="cbd5e1"/>
                </a:solidFill>
                <a:effectLst/>
                <a:uFillTx/>
                <a:latin typeface="Calibri"/>
              </a:rPr>
              <a:t> — Representative, error-free training data</a:t>
            </a:r>
            <a:endParaRPr b="0" lang="de-DE" sz="730" strike="noStrike" u="none">
              <a:solidFill>
                <a:srgbClr val="000000"/>
              </a:solidFill>
              <a:effectLst/>
              <a:uFillTx/>
              <a:latin typeface="Arial"/>
            </a:endParaRPr>
          </a:p>
        </p:txBody>
      </p:sp>
      <p:sp>
        <p:nvSpPr>
          <p:cNvPr id="647" name="Text 19"/>
          <p:cNvSpPr/>
          <p:nvPr/>
        </p:nvSpPr>
        <p:spPr>
          <a:xfrm>
            <a:off x="4682880" y="1810080"/>
            <a:ext cx="24220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3. Technical Documentation</a:t>
            </a:r>
            <a:r>
              <a:rPr b="0" lang="en-US" sz="730" strike="noStrike" u="none">
                <a:solidFill>
                  <a:srgbClr val="cbd5e1"/>
                </a:solidFill>
                <a:effectLst/>
                <a:uFillTx/>
                <a:latin typeface="Calibri"/>
              </a:rPr>
              <a:t> — Demonstrate compliance</a:t>
            </a:r>
            <a:endParaRPr b="0" lang="de-DE" sz="730" strike="noStrike" u="none">
              <a:solidFill>
                <a:srgbClr val="000000"/>
              </a:solidFill>
              <a:effectLst/>
              <a:uFillTx/>
              <a:latin typeface="Arial"/>
            </a:endParaRPr>
          </a:p>
        </p:txBody>
      </p:sp>
      <p:sp>
        <p:nvSpPr>
          <p:cNvPr id="648" name="Text 20"/>
          <p:cNvSpPr/>
          <p:nvPr/>
        </p:nvSpPr>
        <p:spPr>
          <a:xfrm>
            <a:off x="4682880" y="1961640"/>
            <a:ext cx="22442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4. Record-Keeping</a:t>
            </a:r>
            <a:r>
              <a:rPr b="0" lang="en-US" sz="730" strike="noStrike" u="none">
                <a:solidFill>
                  <a:srgbClr val="cbd5e1"/>
                </a:solidFill>
                <a:effectLst/>
                <a:uFillTx/>
                <a:latin typeface="Calibri"/>
              </a:rPr>
              <a:t> — Track events and modifications</a:t>
            </a:r>
            <a:endParaRPr b="0" lang="de-DE" sz="730" strike="noStrike" u="none">
              <a:solidFill>
                <a:srgbClr val="000000"/>
              </a:solidFill>
              <a:effectLst/>
              <a:uFillTx/>
              <a:latin typeface="Arial"/>
            </a:endParaRPr>
          </a:p>
        </p:txBody>
      </p:sp>
      <p:sp>
        <p:nvSpPr>
          <p:cNvPr id="649" name="Text 21"/>
          <p:cNvSpPr/>
          <p:nvPr/>
        </p:nvSpPr>
        <p:spPr>
          <a:xfrm>
            <a:off x="4682880" y="2113200"/>
            <a:ext cx="23061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5. Instructions for Use</a:t>
            </a:r>
            <a:r>
              <a:rPr b="0" lang="en-US" sz="730" strike="noStrike" u="none">
                <a:solidFill>
                  <a:srgbClr val="cbd5e1"/>
                </a:solidFill>
                <a:effectLst/>
                <a:uFillTx/>
                <a:latin typeface="Calibri"/>
              </a:rPr>
              <a:t> — Enable deployer compliance</a:t>
            </a:r>
            <a:endParaRPr b="0" lang="de-DE" sz="730" strike="noStrike" u="none">
              <a:solidFill>
                <a:srgbClr val="000000"/>
              </a:solidFill>
              <a:effectLst/>
              <a:uFillTx/>
              <a:latin typeface="Arial"/>
            </a:endParaRPr>
          </a:p>
        </p:txBody>
      </p:sp>
      <p:sp>
        <p:nvSpPr>
          <p:cNvPr id="650" name="Text 22"/>
          <p:cNvSpPr/>
          <p:nvPr/>
        </p:nvSpPr>
        <p:spPr>
          <a:xfrm>
            <a:off x="4682880" y="2264400"/>
            <a:ext cx="21168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6. Human Oversight</a:t>
            </a:r>
            <a:r>
              <a:rPr b="0" lang="en-US" sz="730" strike="noStrike" u="none">
                <a:solidFill>
                  <a:srgbClr val="cbd5e1"/>
                </a:solidFill>
                <a:effectLst/>
                <a:uFillTx/>
                <a:latin typeface="Calibri"/>
              </a:rPr>
              <a:t> — Allow human intervention</a:t>
            </a:r>
            <a:endParaRPr b="0" lang="de-DE" sz="730" strike="noStrike" u="none">
              <a:solidFill>
                <a:srgbClr val="000000"/>
              </a:solidFill>
              <a:effectLst/>
              <a:uFillTx/>
              <a:latin typeface="Arial"/>
            </a:endParaRPr>
          </a:p>
        </p:txBody>
      </p:sp>
      <p:sp>
        <p:nvSpPr>
          <p:cNvPr id="651" name="Text 23"/>
          <p:cNvSpPr/>
          <p:nvPr/>
        </p:nvSpPr>
        <p:spPr>
          <a:xfrm>
            <a:off x="4682880" y="2415960"/>
            <a:ext cx="26010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7. Accuracy &amp; Robustness</a:t>
            </a:r>
            <a:r>
              <a:rPr b="0" lang="en-US" sz="730" strike="noStrike" u="none">
                <a:solidFill>
                  <a:srgbClr val="cbd5e1"/>
                </a:solidFill>
                <a:effectLst/>
                <a:uFillTx/>
                <a:latin typeface="Calibri"/>
              </a:rPr>
              <a:t> — Achieve performance standards</a:t>
            </a:r>
            <a:endParaRPr b="0" lang="de-DE" sz="730" strike="noStrike" u="none">
              <a:solidFill>
                <a:srgbClr val="000000"/>
              </a:solidFill>
              <a:effectLst/>
              <a:uFillTx/>
              <a:latin typeface="Arial"/>
            </a:endParaRPr>
          </a:p>
        </p:txBody>
      </p:sp>
      <p:sp>
        <p:nvSpPr>
          <p:cNvPr id="652" name="Text 24"/>
          <p:cNvSpPr/>
          <p:nvPr/>
        </p:nvSpPr>
        <p:spPr>
          <a:xfrm>
            <a:off x="4682880" y="2567520"/>
            <a:ext cx="23536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8. Quality Management</a:t>
            </a:r>
            <a:r>
              <a:rPr b="0" lang="en-US" sz="730" strike="noStrike" u="none">
                <a:solidFill>
                  <a:srgbClr val="cbd5e1"/>
                </a:solidFill>
                <a:effectLst/>
                <a:uFillTx/>
                <a:latin typeface="Calibri"/>
              </a:rPr>
              <a:t> — Ensure ongoing compliance</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3" name="Image 0" descr="preencoded.png"/>
          <p:cNvPicPr/>
          <p:nvPr/>
        </p:nvPicPr>
        <p:blipFill>
          <a:blip r:embed="rId1"/>
          <a:stretch/>
        </p:blipFill>
        <p:spPr>
          <a:xfrm>
            <a:off x="0" y="0"/>
            <a:ext cx="9143640" cy="5143320"/>
          </a:xfrm>
          <a:prstGeom prst="rect">
            <a:avLst/>
          </a:prstGeom>
          <a:noFill/>
          <a:ln w="0">
            <a:noFill/>
          </a:ln>
        </p:spPr>
      </p:pic>
      <p:sp>
        <p:nvSpPr>
          <p:cNvPr id="654"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655" name="Shape 1"/>
          <p:cNvSpPr/>
          <p:nvPr/>
        </p:nvSpPr>
        <p:spPr>
          <a:xfrm>
            <a:off x="428760" y="285840"/>
            <a:ext cx="8286480" cy="56880"/>
          </a:xfrm>
          <a:prstGeom prst="rect">
            <a:avLst/>
          </a:prstGeom>
          <a:solidFill>
            <a:srgbClr val="f59e0b"/>
          </a:solidFill>
          <a:ln w="0">
            <a:noFill/>
          </a:ln>
        </p:spPr>
        <p:style>
          <a:lnRef idx="0"/>
          <a:fillRef idx="0"/>
          <a:effectRef idx="0"/>
          <a:fontRef idx="minor"/>
        </p:style>
        <p:txBody>
          <a:bodyPr lIns="90000" rIns="90000" tIns="12240" bIns="12240" anchor="t">
            <a:noAutofit/>
          </a:bodyPr>
          <a:p>
            <a:endParaRPr b="0" lang="de-DE" sz="1800" strike="noStrike" u="none">
              <a:solidFill>
                <a:srgbClr val="000000"/>
              </a:solidFill>
              <a:effectLst/>
              <a:uFillTx/>
              <a:latin typeface="Arial"/>
            </a:endParaRPr>
          </a:p>
        </p:txBody>
      </p:sp>
      <p:sp>
        <p:nvSpPr>
          <p:cNvPr id="656" name="Text 2"/>
          <p:cNvSpPr/>
          <p:nvPr/>
        </p:nvSpPr>
        <p:spPr>
          <a:xfrm>
            <a:off x="428760" y="428760"/>
            <a:ext cx="302580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GDPR, NIS2 &amp; DORA</a:t>
            </a:r>
            <a:endParaRPr b="0" lang="de-DE" sz="2430" strike="noStrike" u="none">
              <a:solidFill>
                <a:srgbClr val="000000"/>
              </a:solidFill>
              <a:effectLst/>
              <a:uFillTx/>
              <a:latin typeface="Arial"/>
            </a:endParaRPr>
          </a:p>
        </p:txBody>
      </p:sp>
      <p:sp>
        <p:nvSpPr>
          <p:cNvPr id="657" name="Text 3"/>
          <p:cNvSpPr/>
          <p:nvPr/>
        </p:nvSpPr>
        <p:spPr>
          <a:xfrm>
            <a:off x="428760" y="807120"/>
            <a:ext cx="366408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Complementary Compliance Frameworks</a:t>
            </a:r>
            <a:endParaRPr b="0" lang="de-DE" sz="1490" strike="noStrike" u="none">
              <a:solidFill>
                <a:srgbClr val="000000"/>
              </a:solidFill>
              <a:effectLst/>
              <a:uFillTx/>
              <a:latin typeface="Arial"/>
            </a:endParaRPr>
          </a:p>
        </p:txBody>
      </p:sp>
      <p:sp>
        <p:nvSpPr>
          <p:cNvPr id="658" name="Text 4"/>
          <p:cNvSpPr/>
          <p:nvPr/>
        </p:nvSpPr>
        <p:spPr>
          <a:xfrm>
            <a:off x="542880" y="1137600"/>
            <a:ext cx="3823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GDPR</a:t>
            </a:r>
            <a:endParaRPr b="0" lang="de-DE" sz="1090" strike="noStrike" u="none">
              <a:solidFill>
                <a:srgbClr val="000000"/>
              </a:solidFill>
              <a:effectLst/>
              <a:uFillTx/>
              <a:latin typeface="Arial"/>
            </a:endParaRPr>
          </a:p>
        </p:txBody>
      </p:sp>
      <p:sp>
        <p:nvSpPr>
          <p:cNvPr id="659" name="Text 5"/>
          <p:cNvSpPr/>
          <p:nvPr/>
        </p:nvSpPr>
        <p:spPr>
          <a:xfrm>
            <a:off x="542880" y="1409040"/>
            <a:ext cx="253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Scope</a:t>
            </a:r>
            <a:endParaRPr b="0" lang="de-DE" sz="690" strike="noStrike" u="none">
              <a:solidFill>
                <a:srgbClr val="000000"/>
              </a:solidFill>
              <a:effectLst/>
              <a:uFillTx/>
              <a:latin typeface="Arial"/>
            </a:endParaRPr>
          </a:p>
        </p:txBody>
      </p:sp>
      <p:sp>
        <p:nvSpPr>
          <p:cNvPr id="660" name="Text 6"/>
          <p:cNvSpPr/>
          <p:nvPr/>
        </p:nvSpPr>
        <p:spPr>
          <a:xfrm>
            <a:off x="542880" y="1559160"/>
            <a:ext cx="1857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Personal data processing (all sectors)</a:t>
            </a:r>
            <a:endParaRPr b="0" lang="de-DE" sz="839" strike="noStrike" u="none">
              <a:solidFill>
                <a:srgbClr val="000000"/>
              </a:solidFill>
              <a:effectLst/>
              <a:uFillTx/>
              <a:latin typeface="Arial"/>
            </a:endParaRPr>
          </a:p>
        </p:txBody>
      </p:sp>
      <p:sp>
        <p:nvSpPr>
          <p:cNvPr id="661" name="Text 7"/>
          <p:cNvSpPr/>
          <p:nvPr/>
        </p:nvSpPr>
        <p:spPr>
          <a:xfrm>
            <a:off x="542880" y="1785960"/>
            <a:ext cx="6829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Key Obligations</a:t>
            </a:r>
            <a:endParaRPr b="0" lang="de-DE" sz="690" strike="noStrike" u="none">
              <a:solidFill>
                <a:srgbClr val="000000"/>
              </a:solidFill>
              <a:effectLst/>
              <a:uFillTx/>
              <a:latin typeface="Arial"/>
            </a:endParaRPr>
          </a:p>
        </p:txBody>
      </p:sp>
      <p:sp>
        <p:nvSpPr>
          <p:cNvPr id="662" name="Text 8"/>
          <p:cNvSpPr/>
          <p:nvPr/>
        </p:nvSpPr>
        <p:spPr>
          <a:xfrm>
            <a:off x="542880" y="1936080"/>
            <a:ext cx="22435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Lawful basis, data minimization, data subject</a:t>
            </a:r>
            <a:endParaRPr b="0" lang="de-DE" sz="839" strike="noStrike" u="none">
              <a:solidFill>
                <a:srgbClr val="000000"/>
              </a:solidFill>
              <a:effectLst/>
              <a:uFillTx/>
              <a:latin typeface="Arial"/>
            </a:endParaRPr>
          </a:p>
        </p:txBody>
      </p:sp>
      <p:sp>
        <p:nvSpPr>
          <p:cNvPr id="663" name="Text 9"/>
          <p:cNvSpPr/>
          <p:nvPr/>
        </p:nvSpPr>
        <p:spPr>
          <a:xfrm>
            <a:off x="542880" y="2091240"/>
            <a:ext cx="2339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rights, automated decision-making safeguards</a:t>
            </a:r>
            <a:endParaRPr b="0" lang="de-DE" sz="839" strike="noStrike" u="none">
              <a:solidFill>
                <a:srgbClr val="000000"/>
              </a:solidFill>
              <a:effectLst/>
              <a:uFillTx/>
              <a:latin typeface="Arial"/>
            </a:endParaRPr>
          </a:p>
        </p:txBody>
      </p:sp>
      <p:sp>
        <p:nvSpPr>
          <p:cNvPr id="664" name="Text 10"/>
          <p:cNvSpPr/>
          <p:nvPr/>
        </p:nvSpPr>
        <p:spPr>
          <a:xfrm>
            <a:off x="542880" y="2318040"/>
            <a:ext cx="5846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For AI Agents</a:t>
            </a:r>
            <a:endParaRPr b="0" lang="de-DE" sz="690" strike="noStrike" u="none">
              <a:solidFill>
                <a:srgbClr val="000000"/>
              </a:solidFill>
              <a:effectLst/>
              <a:uFillTx/>
              <a:latin typeface="Arial"/>
            </a:endParaRPr>
          </a:p>
        </p:txBody>
      </p:sp>
      <p:sp>
        <p:nvSpPr>
          <p:cNvPr id="665" name="Text 11"/>
          <p:cNvSpPr/>
          <p:nvPr/>
        </p:nvSpPr>
        <p:spPr>
          <a:xfrm>
            <a:off x="542880" y="2468160"/>
            <a:ext cx="21733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Restrict training data to necessary personal</a:t>
            </a:r>
            <a:endParaRPr b="0" lang="de-DE" sz="839" strike="noStrike" u="none">
              <a:solidFill>
                <a:srgbClr val="000000"/>
              </a:solidFill>
              <a:effectLst/>
              <a:uFillTx/>
              <a:latin typeface="Arial"/>
            </a:endParaRPr>
          </a:p>
        </p:txBody>
      </p:sp>
      <p:sp>
        <p:nvSpPr>
          <p:cNvPr id="666" name="Text 12"/>
          <p:cNvSpPr/>
          <p:nvPr/>
        </p:nvSpPr>
        <p:spPr>
          <a:xfrm>
            <a:off x="542880" y="2623680"/>
            <a:ext cx="2260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data only. Implement right to explanation for</a:t>
            </a:r>
            <a:endParaRPr b="0" lang="de-DE" sz="839" strike="noStrike" u="none">
              <a:solidFill>
                <a:srgbClr val="000000"/>
              </a:solidFill>
              <a:effectLst/>
              <a:uFillTx/>
              <a:latin typeface="Arial"/>
            </a:endParaRPr>
          </a:p>
        </p:txBody>
      </p:sp>
      <p:sp>
        <p:nvSpPr>
          <p:cNvPr id="667" name="Text 13"/>
          <p:cNvSpPr/>
          <p:nvPr/>
        </p:nvSpPr>
        <p:spPr>
          <a:xfrm>
            <a:off x="542880" y="2778840"/>
            <a:ext cx="1074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automated decisions.</a:t>
            </a:r>
            <a:endParaRPr b="0" lang="de-DE" sz="839" strike="noStrike" u="none">
              <a:solidFill>
                <a:srgbClr val="000000"/>
              </a:solidFill>
              <a:effectLst/>
              <a:uFillTx/>
              <a:latin typeface="Arial"/>
            </a:endParaRPr>
          </a:p>
        </p:txBody>
      </p:sp>
      <p:sp>
        <p:nvSpPr>
          <p:cNvPr id="668" name="Shape 14"/>
          <p:cNvSpPr/>
          <p:nvPr/>
        </p:nvSpPr>
        <p:spPr>
          <a:xfrm>
            <a:off x="542880" y="3005640"/>
            <a:ext cx="2576160" cy="5810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69" name="Shape 15"/>
          <p:cNvSpPr/>
          <p:nvPr/>
        </p:nvSpPr>
        <p:spPr>
          <a:xfrm>
            <a:off x="542880" y="300564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670" name="Shape 16"/>
          <p:cNvSpPr/>
          <p:nvPr/>
        </p:nvSpPr>
        <p:spPr>
          <a:xfrm>
            <a:off x="3112200" y="3005640"/>
            <a:ext cx="6840" cy="5810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71" name="Shape 17"/>
          <p:cNvSpPr/>
          <p:nvPr/>
        </p:nvSpPr>
        <p:spPr>
          <a:xfrm>
            <a:off x="542880" y="358020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672" name="Shape 18"/>
          <p:cNvSpPr/>
          <p:nvPr/>
        </p:nvSpPr>
        <p:spPr>
          <a:xfrm>
            <a:off x="542880" y="3005640"/>
            <a:ext cx="28080" cy="58104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673" name="Text 19"/>
          <p:cNvSpPr/>
          <p:nvPr/>
        </p:nvSpPr>
        <p:spPr>
          <a:xfrm>
            <a:off x="600120" y="3062880"/>
            <a:ext cx="433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fffff"/>
                </a:solidFill>
                <a:effectLst/>
                <a:uFillTx/>
                <a:latin typeface="Calibri"/>
              </a:rPr>
              <a:t>Challenge</a:t>
            </a:r>
            <a:endParaRPr b="0" lang="de-DE" sz="690" strike="noStrike" u="none">
              <a:solidFill>
                <a:srgbClr val="000000"/>
              </a:solidFill>
              <a:effectLst/>
              <a:uFillTx/>
              <a:latin typeface="Arial"/>
            </a:endParaRPr>
          </a:p>
        </p:txBody>
      </p:sp>
      <p:sp>
        <p:nvSpPr>
          <p:cNvPr id="674" name="Text 20"/>
          <p:cNvSpPr/>
          <p:nvPr/>
        </p:nvSpPr>
        <p:spPr>
          <a:xfrm>
            <a:off x="600120" y="3234240"/>
            <a:ext cx="2461680" cy="25452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Purpose limitation conflicts with broad AI training. EU considering regulatory changes.</a:t>
            </a:r>
            <a:endParaRPr b="0" lang="de-DE" sz="730" strike="noStrike" u="none">
              <a:solidFill>
                <a:srgbClr val="000000"/>
              </a:solidFill>
              <a:effectLst/>
              <a:uFillTx/>
              <a:latin typeface="Arial"/>
            </a:endParaRPr>
          </a:p>
        </p:txBody>
      </p:sp>
      <p:sp>
        <p:nvSpPr>
          <p:cNvPr id="675" name="Text 21"/>
          <p:cNvSpPr/>
          <p:nvPr/>
        </p:nvSpPr>
        <p:spPr>
          <a:xfrm>
            <a:off x="3340800" y="1137600"/>
            <a:ext cx="3232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NIS2</a:t>
            </a:r>
            <a:endParaRPr b="0" lang="de-DE" sz="1090" strike="noStrike" u="none">
              <a:solidFill>
                <a:srgbClr val="000000"/>
              </a:solidFill>
              <a:effectLst/>
              <a:uFillTx/>
              <a:latin typeface="Arial"/>
            </a:endParaRPr>
          </a:p>
        </p:txBody>
      </p:sp>
      <p:sp>
        <p:nvSpPr>
          <p:cNvPr id="676" name="Text 22"/>
          <p:cNvSpPr/>
          <p:nvPr/>
        </p:nvSpPr>
        <p:spPr>
          <a:xfrm>
            <a:off x="3340800" y="1409040"/>
            <a:ext cx="253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Scope</a:t>
            </a:r>
            <a:endParaRPr b="0" lang="de-DE" sz="690" strike="noStrike" u="none">
              <a:solidFill>
                <a:srgbClr val="000000"/>
              </a:solidFill>
              <a:effectLst/>
              <a:uFillTx/>
              <a:latin typeface="Arial"/>
            </a:endParaRPr>
          </a:p>
        </p:txBody>
      </p:sp>
      <p:sp>
        <p:nvSpPr>
          <p:cNvPr id="677" name="Text 23"/>
          <p:cNvSpPr/>
          <p:nvPr/>
        </p:nvSpPr>
        <p:spPr>
          <a:xfrm>
            <a:off x="3340800" y="1559160"/>
            <a:ext cx="16635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Critical infrastructure (18 sectors)</a:t>
            </a:r>
            <a:endParaRPr b="0" lang="de-DE" sz="839" strike="noStrike" u="none">
              <a:solidFill>
                <a:srgbClr val="000000"/>
              </a:solidFill>
              <a:effectLst/>
              <a:uFillTx/>
              <a:latin typeface="Arial"/>
            </a:endParaRPr>
          </a:p>
        </p:txBody>
      </p:sp>
      <p:sp>
        <p:nvSpPr>
          <p:cNvPr id="678" name="Text 24"/>
          <p:cNvSpPr/>
          <p:nvPr/>
        </p:nvSpPr>
        <p:spPr>
          <a:xfrm>
            <a:off x="3340800" y="1785960"/>
            <a:ext cx="6829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Key Obligations</a:t>
            </a:r>
            <a:endParaRPr b="0" lang="de-DE" sz="690" strike="noStrike" u="none">
              <a:solidFill>
                <a:srgbClr val="000000"/>
              </a:solidFill>
              <a:effectLst/>
              <a:uFillTx/>
              <a:latin typeface="Arial"/>
            </a:endParaRPr>
          </a:p>
        </p:txBody>
      </p:sp>
      <p:sp>
        <p:nvSpPr>
          <p:cNvPr id="679" name="Text 25"/>
          <p:cNvSpPr/>
          <p:nvPr/>
        </p:nvSpPr>
        <p:spPr>
          <a:xfrm>
            <a:off x="3340800" y="1936080"/>
            <a:ext cx="20545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Cybersecurity risk management, incident</a:t>
            </a:r>
            <a:endParaRPr b="0" lang="de-DE" sz="839" strike="noStrike" u="none">
              <a:solidFill>
                <a:srgbClr val="000000"/>
              </a:solidFill>
              <a:effectLst/>
              <a:uFillTx/>
              <a:latin typeface="Arial"/>
            </a:endParaRPr>
          </a:p>
        </p:txBody>
      </p:sp>
      <p:sp>
        <p:nvSpPr>
          <p:cNvPr id="680" name="Text 26"/>
          <p:cNvSpPr/>
          <p:nvPr/>
        </p:nvSpPr>
        <p:spPr>
          <a:xfrm>
            <a:off x="3340800" y="2091240"/>
            <a:ext cx="2343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reporting (24h), resilience testing, supply chain</a:t>
            </a:r>
            <a:endParaRPr b="0" lang="de-DE" sz="839" strike="noStrike" u="none">
              <a:solidFill>
                <a:srgbClr val="000000"/>
              </a:solidFill>
              <a:effectLst/>
              <a:uFillTx/>
              <a:latin typeface="Arial"/>
            </a:endParaRPr>
          </a:p>
        </p:txBody>
      </p:sp>
      <p:sp>
        <p:nvSpPr>
          <p:cNvPr id="681" name="Text 27"/>
          <p:cNvSpPr/>
          <p:nvPr/>
        </p:nvSpPr>
        <p:spPr>
          <a:xfrm>
            <a:off x="3340800" y="2246760"/>
            <a:ext cx="3934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security</a:t>
            </a:r>
            <a:endParaRPr b="0" lang="de-DE" sz="839" strike="noStrike" u="none">
              <a:solidFill>
                <a:srgbClr val="000000"/>
              </a:solidFill>
              <a:effectLst/>
              <a:uFillTx/>
              <a:latin typeface="Arial"/>
            </a:endParaRPr>
          </a:p>
        </p:txBody>
      </p:sp>
      <p:sp>
        <p:nvSpPr>
          <p:cNvPr id="682" name="Text 28"/>
          <p:cNvSpPr/>
          <p:nvPr/>
        </p:nvSpPr>
        <p:spPr>
          <a:xfrm>
            <a:off x="3340800" y="2473560"/>
            <a:ext cx="5846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For AI Agents</a:t>
            </a:r>
            <a:endParaRPr b="0" lang="de-DE" sz="690" strike="noStrike" u="none">
              <a:solidFill>
                <a:srgbClr val="000000"/>
              </a:solidFill>
              <a:effectLst/>
              <a:uFillTx/>
              <a:latin typeface="Arial"/>
            </a:endParaRPr>
          </a:p>
        </p:txBody>
      </p:sp>
      <p:sp>
        <p:nvSpPr>
          <p:cNvPr id="683" name="Text 29"/>
          <p:cNvSpPr/>
          <p:nvPr/>
        </p:nvSpPr>
        <p:spPr>
          <a:xfrm>
            <a:off x="3340800" y="2623680"/>
            <a:ext cx="22986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Include AI systems in risk registers. Test AI for</a:t>
            </a:r>
            <a:endParaRPr b="0" lang="de-DE" sz="839" strike="noStrike" u="none">
              <a:solidFill>
                <a:srgbClr val="000000"/>
              </a:solidFill>
              <a:effectLst/>
              <a:uFillTx/>
              <a:latin typeface="Arial"/>
            </a:endParaRPr>
          </a:p>
        </p:txBody>
      </p:sp>
      <p:sp>
        <p:nvSpPr>
          <p:cNvPr id="684" name="Text 30"/>
          <p:cNvSpPr/>
          <p:nvPr/>
        </p:nvSpPr>
        <p:spPr>
          <a:xfrm>
            <a:off x="3340800" y="2778840"/>
            <a:ext cx="23259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cyber resilience. Report AI failures if they meet</a:t>
            </a:r>
            <a:endParaRPr b="0" lang="de-DE" sz="839" strike="noStrike" u="none">
              <a:solidFill>
                <a:srgbClr val="000000"/>
              </a:solidFill>
              <a:effectLst/>
              <a:uFillTx/>
              <a:latin typeface="Arial"/>
            </a:endParaRPr>
          </a:p>
        </p:txBody>
      </p:sp>
      <p:sp>
        <p:nvSpPr>
          <p:cNvPr id="685" name="Text 31"/>
          <p:cNvSpPr/>
          <p:nvPr/>
        </p:nvSpPr>
        <p:spPr>
          <a:xfrm>
            <a:off x="3340800" y="2934360"/>
            <a:ext cx="991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incident thresholds.</a:t>
            </a:r>
            <a:endParaRPr b="0" lang="de-DE" sz="839" strike="noStrike" u="none">
              <a:solidFill>
                <a:srgbClr val="000000"/>
              </a:solidFill>
              <a:effectLst/>
              <a:uFillTx/>
              <a:latin typeface="Arial"/>
            </a:endParaRPr>
          </a:p>
        </p:txBody>
      </p:sp>
      <p:sp>
        <p:nvSpPr>
          <p:cNvPr id="686" name="Shape 32"/>
          <p:cNvSpPr/>
          <p:nvPr/>
        </p:nvSpPr>
        <p:spPr>
          <a:xfrm>
            <a:off x="3340800" y="3161160"/>
            <a:ext cx="2576160" cy="5810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87" name="Shape 33"/>
          <p:cNvSpPr/>
          <p:nvPr/>
        </p:nvSpPr>
        <p:spPr>
          <a:xfrm>
            <a:off x="3340800" y="316116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688" name="Shape 34"/>
          <p:cNvSpPr/>
          <p:nvPr/>
        </p:nvSpPr>
        <p:spPr>
          <a:xfrm>
            <a:off x="5910120" y="3161160"/>
            <a:ext cx="6840" cy="5810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89" name="Shape 35"/>
          <p:cNvSpPr/>
          <p:nvPr/>
        </p:nvSpPr>
        <p:spPr>
          <a:xfrm>
            <a:off x="3340800" y="373536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690" name="Shape 36"/>
          <p:cNvSpPr/>
          <p:nvPr/>
        </p:nvSpPr>
        <p:spPr>
          <a:xfrm>
            <a:off x="3340800" y="3161160"/>
            <a:ext cx="28080" cy="58104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691" name="Text 37"/>
          <p:cNvSpPr/>
          <p:nvPr/>
        </p:nvSpPr>
        <p:spPr>
          <a:xfrm>
            <a:off x="3398040" y="3218400"/>
            <a:ext cx="5342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fffff"/>
                </a:solidFill>
                <a:effectLst/>
                <a:uFillTx/>
                <a:latin typeface="Calibri"/>
              </a:rPr>
              <a:t>Intersection</a:t>
            </a:r>
            <a:endParaRPr b="0" lang="de-DE" sz="690" strike="noStrike" u="none">
              <a:solidFill>
                <a:srgbClr val="000000"/>
              </a:solidFill>
              <a:effectLst/>
              <a:uFillTx/>
              <a:latin typeface="Arial"/>
            </a:endParaRPr>
          </a:p>
        </p:txBody>
      </p:sp>
      <p:sp>
        <p:nvSpPr>
          <p:cNvPr id="692" name="Text 38"/>
          <p:cNvSpPr/>
          <p:nvPr/>
        </p:nvSpPr>
        <p:spPr>
          <a:xfrm>
            <a:off x="3398040" y="3389760"/>
            <a:ext cx="2462040" cy="25452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When AI is used in critical sectors, must comply with both NIS2 and EU AI Act.</a:t>
            </a:r>
            <a:endParaRPr b="0" lang="de-DE" sz="730" strike="noStrike" u="none">
              <a:solidFill>
                <a:srgbClr val="000000"/>
              </a:solidFill>
              <a:effectLst/>
              <a:uFillTx/>
              <a:latin typeface="Arial"/>
            </a:endParaRPr>
          </a:p>
        </p:txBody>
      </p:sp>
      <p:sp>
        <p:nvSpPr>
          <p:cNvPr id="693" name="Text 39"/>
          <p:cNvSpPr/>
          <p:nvPr/>
        </p:nvSpPr>
        <p:spPr>
          <a:xfrm>
            <a:off x="6138720" y="1137600"/>
            <a:ext cx="4010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DORA</a:t>
            </a:r>
            <a:endParaRPr b="0" lang="de-DE" sz="1090" strike="noStrike" u="none">
              <a:solidFill>
                <a:srgbClr val="000000"/>
              </a:solidFill>
              <a:effectLst/>
              <a:uFillTx/>
              <a:latin typeface="Arial"/>
            </a:endParaRPr>
          </a:p>
        </p:txBody>
      </p:sp>
      <p:sp>
        <p:nvSpPr>
          <p:cNvPr id="694" name="Text 40"/>
          <p:cNvSpPr/>
          <p:nvPr/>
        </p:nvSpPr>
        <p:spPr>
          <a:xfrm>
            <a:off x="6138720" y="1409040"/>
            <a:ext cx="253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Scope</a:t>
            </a:r>
            <a:endParaRPr b="0" lang="de-DE" sz="690" strike="noStrike" u="none">
              <a:solidFill>
                <a:srgbClr val="000000"/>
              </a:solidFill>
              <a:effectLst/>
              <a:uFillTx/>
              <a:latin typeface="Arial"/>
            </a:endParaRPr>
          </a:p>
        </p:txBody>
      </p:sp>
      <p:sp>
        <p:nvSpPr>
          <p:cNvPr id="695" name="Text 41"/>
          <p:cNvSpPr/>
          <p:nvPr/>
        </p:nvSpPr>
        <p:spPr>
          <a:xfrm>
            <a:off x="6138720" y="1559160"/>
            <a:ext cx="23554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Financial institutions (banks, insurers, payment</a:t>
            </a:r>
            <a:endParaRPr b="0" lang="de-DE" sz="839" strike="noStrike" u="none">
              <a:solidFill>
                <a:srgbClr val="000000"/>
              </a:solidFill>
              <a:effectLst/>
              <a:uFillTx/>
              <a:latin typeface="Arial"/>
            </a:endParaRPr>
          </a:p>
        </p:txBody>
      </p:sp>
      <p:sp>
        <p:nvSpPr>
          <p:cNvPr id="696" name="Text 42"/>
          <p:cNvSpPr/>
          <p:nvPr/>
        </p:nvSpPr>
        <p:spPr>
          <a:xfrm>
            <a:off x="6138720" y="1714680"/>
            <a:ext cx="5781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processors)</a:t>
            </a:r>
            <a:endParaRPr b="0" lang="de-DE" sz="839" strike="noStrike" u="none">
              <a:solidFill>
                <a:srgbClr val="000000"/>
              </a:solidFill>
              <a:effectLst/>
              <a:uFillTx/>
              <a:latin typeface="Arial"/>
            </a:endParaRPr>
          </a:p>
        </p:txBody>
      </p:sp>
      <p:sp>
        <p:nvSpPr>
          <p:cNvPr id="697" name="Text 43"/>
          <p:cNvSpPr/>
          <p:nvPr/>
        </p:nvSpPr>
        <p:spPr>
          <a:xfrm>
            <a:off x="6138720" y="1941480"/>
            <a:ext cx="6829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Key Obligations</a:t>
            </a:r>
            <a:endParaRPr b="0" lang="de-DE" sz="690" strike="noStrike" u="none">
              <a:solidFill>
                <a:srgbClr val="000000"/>
              </a:solidFill>
              <a:effectLst/>
              <a:uFillTx/>
              <a:latin typeface="Arial"/>
            </a:endParaRPr>
          </a:p>
        </p:txBody>
      </p:sp>
      <p:sp>
        <p:nvSpPr>
          <p:cNvPr id="698" name="Text 44"/>
          <p:cNvSpPr/>
          <p:nvPr/>
        </p:nvSpPr>
        <p:spPr>
          <a:xfrm>
            <a:off x="6138720" y="2091240"/>
            <a:ext cx="23428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ICT risk management, incident reporting (24h),</a:t>
            </a:r>
            <a:endParaRPr b="0" lang="de-DE" sz="839" strike="noStrike" u="none">
              <a:solidFill>
                <a:srgbClr val="000000"/>
              </a:solidFill>
              <a:effectLst/>
              <a:uFillTx/>
              <a:latin typeface="Arial"/>
            </a:endParaRPr>
          </a:p>
        </p:txBody>
      </p:sp>
      <p:sp>
        <p:nvSpPr>
          <p:cNvPr id="699" name="Text 45"/>
          <p:cNvSpPr/>
          <p:nvPr/>
        </p:nvSpPr>
        <p:spPr>
          <a:xfrm>
            <a:off x="6138720" y="2246760"/>
            <a:ext cx="2143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third-party risk oversight, annual resilience</a:t>
            </a:r>
            <a:endParaRPr b="0" lang="de-DE" sz="839" strike="noStrike" u="none">
              <a:solidFill>
                <a:srgbClr val="000000"/>
              </a:solidFill>
              <a:effectLst/>
              <a:uFillTx/>
              <a:latin typeface="Arial"/>
            </a:endParaRPr>
          </a:p>
        </p:txBody>
      </p:sp>
      <p:sp>
        <p:nvSpPr>
          <p:cNvPr id="700" name="Text 46"/>
          <p:cNvSpPr/>
          <p:nvPr/>
        </p:nvSpPr>
        <p:spPr>
          <a:xfrm>
            <a:off x="6138720" y="2401920"/>
            <a:ext cx="3481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testing</a:t>
            </a:r>
            <a:endParaRPr b="0" lang="de-DE" sz="839" strike="noStrike" u="none">
              <a:solidFill>
                <a:srgbClr val="000000"/>
              </a:solidFill>
              <a:effectLst/>
              <a:uFillTx/>
              <a:latin typeface="Arial"/>
            </a:endParaRPr>
          </a:p>
        </p:txBody>
      </p:sp>
      <p:sp>
        <p:nvSpPr>
          <p:cNvPr id="701" name="Text 47"/>
          <p:cNvSpPr/>
          <p:nvPr/>
        </p:nvSpPr>
        <p:spPr>
          <a:xfrm>
            <a:off x="6138720" y="2629080"/>
            <a:ext cx="5846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a0aec0"/>
                </a:solidFill>
                <a:effectLst/>
                <a:uFillTx/>
                <a:latin typeface="Calibri"/>
              </a:rPr>
              <a:t>For AI Agents</a:t>
            </a:r>
            <a:endParaRPr b="0" lang="de-DE" sz="690" strike="noStrike" u="none">
              <a:solidFill>
                <a:srgbClr val="000000"/>
              </a:solidFill>
              <a:effectLst/>
              <a:uFillTx/>
              <a:latin typeface="Arial"/>
            </a:endParaRPr>
          </a:p>
        </p:txBody>
      </p:sp>
      <p:sp>
        <p:nvSpPr>
          <p:cNvPr id="702" name="Text 48"/>
          <p:cNvSpPr/>
          <p:nvPr/>
        </p:nvSpPr>
        <p:spPr>
          <a:xfrm>
            <a:off x="6138720" y="2778840"/>
            <a:ext cx="23799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Assess AI vendor security. Include AI systems in</a:t>
            </a:r>
            <a:endParaRPr b="0" lang="de-DE" sz="839" strike="noStrike" u="none">
              <a:solidFill>
                <a:srgbClr val="000000"/>
              </a:solidFill>
              <a:effectLst/>
              <a:uFillTx/>
              <a:latin typeface="Arial"/>
            </a:endParaRPr>
          </a:p>
        </p:txBody>
      </p:sp>
      <p:sp>
        <p:nvSpPr>
          <p:cNvPr id="703" name="Text 49"/>
          <p:cNvSpPr/>
          <p:nvPr/>
        </p:nvSpPr>
        <p:spPr>
          <a:xfrm>
            <a:off x="6138720" y="2934360"/>
            <a:ext cx="19652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ICT risk management. Test AI resilience</a:t>
            </a:r>
            <a:endParaRPr b="0" lang="de-DE" sz="839" strike="noStrike" u="none">
              <a:solidFill>
                <a:srgbClr val="000000"/>
              </a:solidFill>
              <a:effectLst/>
              <a:uFillTx/>
              <a:latin typeface="Arial"/>
            </a:endParaRPr>
          </a:p>
        </p:txBody>
      </p:sp>
      <p:sp>
        <p:nvSpPr>
          <p:cNvPr id="704" name="Text 50"/>
          <p:cNvSpPr/>
          <p:nvPr/>
        </p:nvSpPr>
        <p:spPr>
          <a:xfrm>
            <a:off x="6138720" y="3089520"/>
            <a:ext cx="451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839" strike="noStrike" u="none">
                <a:solidFill>
                  <a:srgbClr val="cbd5e1"/>
                </a:solidFill>
                <a:effectLst/>
                <a:uFillTx/>
                <a:latin typeface="Calibri"/>
              </a:rPr>
              <a:t>annually.</a:t>
            </a:r>
            <a:endParaRPr b="0" lang="de-DE" sz="839" strike="noStrike" u="none">
              <a:solidFill>
                <a:srgbClr val="000000"/>
              </a:solidFill>
              <a:effectLst/>
              <a:uFillTx/>
              <a:latin typeface="Arial"/>
            </a:endParaRPr>
          </a:p>
        </p:txBody>
      </p:sp>
      <p:sp>
        <p:nvSpPr>
          <p:cNvPr id="705" name="Shape 51"/>
          <p:cNvSpPr/>
          <p:nvPr/>
        </p:nvSpPr>
        <p:spPr>
          <a:xfrm>
            <a:off x="6138720" y="3316320"/>
            <a:ext cx="2576160" cy="5810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06" name="Shape 52"/>
          <p:cNvSpPr/>
          <p:nvPr/>
        </p:nvSpPr>
        <p:spPr>
          <a:xfrm>
            <a:off x="6138720" y="331632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707" name="Shape 53"/>
          <p:cNvSpPr/>
          <p:nvPr/>
        </p:nvSpPr>
        <p:spPr>
          <a:xfrm>
            <a:off x="8708040" y="3316320"/>
            <a:ext cx="6840" cy="5810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08" name="Shape 54"/>
          <p:cNvSpPr/>
          <p:nvPr/>
        </p:nvSpPr>
        <p:spPr>
          <a:xfrm>
            <a:off x="6138720" y="3890880"/>
            <a:ext cx="257616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709" name="Shape 55"/>
          <p:cNvSpPr/>
          <p:nvPr/>
        </p:nvSpPr>
        <p:spPr>
          <a:xfrm>
            <a:off x="6138720" y="3316320"/>
            <a:ext cx="28080" cy="58104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10" name="Text 56"/>
          <p:cNvSpPr/>
          <p:nvPr/>
        </p:nvSpPr>
        <p:spPr>
          <a:xfrm>
            <a:off x="6195960" y="3373560"/>
            <a:ext cx="5342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fffff"/>
                </a:solidFill>
                <a:effectLst/>
                <a:uFillTx/>
                <a:latin typeface="Calibri"/>
              </a:rPr>
              <a:t>Intersection</a:t>
            </a:r>
            <a:endParaRPr b="0" lang="de-DE" sz="690" strike="noStrike" u="none">
              <a:solidFill>
                <a:srgbClr val="000000"/>
              </a:solidFill>
              <a:effectLst/>
              <a:uFillTx/>
              <a:latin typeface="Arial"/>
            </a:endParaRPr>
          </a:p>
        </p:txBody>
      </p:sp>
      <p:sp>
        <p:nvSpPr>
          <p:cNvPr id="711" name="Text 57"/>
          <p:cNvSpPr/>
          <p:nvPr/>
        </p:nvSpPr>
        <p:spPr>
          <a:xfrm>
            <a:off x="6195960" y="3544920"/>
            <a:ext cx="2461680" cy="25452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Financial institutions using AI must comply with DORA (resilience) + EU AI Act (risk management).</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2" name="Image 0" descr="preencoded.png"/>
          <p:cNvPicPr/>
          <p:nvPr/>
        </p:nvPicPr>
        <p:blipFill>
          <a:blip r:embed="rId1"/>
          <a:stretch/>
        </p:blipFill>
        <p:spPr>
          <a:xfrm>
            <a:off x="0" y="0"/>
            <a:ext cx="9143640" cy="5143320"/>
          </a:xfrm>
          <a:prstGeom prst="rect">
            <a:avLst/>
          </a:prstGeom>
          <a:noFill/>
          <a:ln w="0">
            <a:noFill/>
          </a:ln>
        </p:spPr>
      </p:pic>
      <p:sp>
        <p:nvSpPr>
          <p:cNvPr id="713"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14" name="Shape 1"/>
          <p:cNvSpPr/>
          <p:nvPr/>
        </p:nvSpPr>
        <p:spPr>
          <a:xfrm>
            <a:off x="428760" y="28584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715" name="Text 2"/>
          <p:cNvSpPr/>
          <p:nvPr/>
        </p:nvSpPr>
        <p:spPr>
          <a:xfrm>
            <a:off x="428760" y="428760"/>
            <a:ext cx="335484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Compliance Roadmap</a:t>
            </a:r>
            <a:endParaRPr b="0" lang="de-DE" sz="2430" strike="noStrike" u="none">
              <a:solidFill>
                <a:srgbClr val="000000"/>
              </a:solidFill>
              <a:effectLst/>
              <a:uFillTx/>
              <a:latin typeface="Arial"/>
            </a:endParaRPr>
          </a:p>
        </p:txBody>
      </p:sp>
      <p:sp>
        <p:nvSpPr>
          <p:cNvPr id="716" name="Text 3"/>
          <p:cNvSpPr/>
          <p:nvPr/>
        </p:nvSpPr>
        <p:spPr>
          <a:xfrm>
            <a:off x="428760" y="807120"/>
            <a:ext cx="413424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6-Phase Journey to Full Regulatory Compliance</a:t>
            </a:r>
            <a:endParaRPr b="0" lang="de-DE" sz="1490" strike="noStrike" u="none">
              <a:solidFill>
                <a:srgbClr val="000000"/>
              </a:solidFill>
              <a:effectLst/>
              <a:uFillTx/>
              <a:latin typeface="Arial"/>
            </a:endParaRPr>
          </a:p>
        </p:txBody>
      </p:sp>
      <p:sp>
        <p:nvSpPr>
          <p:cNvPr id="717" name="Shape 4"/>
          <p:cNvSpPr/>
          <p:nvPr/>
        </p:nvSpPr>
        <p:spPr>
          <a:xfrm>
            <a:off x="428760" y="113760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18" name="Text 5"/>
          <p:cNvSpPr/>
          <p:nvPr/>
        </p:nvSpPr>
        <p:spPr>
          <a:xfrm>
            <a:off x="514440" y="120924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1</a:t>
            </a:r>
            <a:endParaRPr b="0" lang="de-DE" sz="690" strike="noStrike" u="none">
              <a:solidFill>
                <a:srgbClr val="000000"/>
              </a:solidFill>
              <a:effectLst/>
              <a:uFillTx/>
              <a:latin typeface="Arial"/>
            </a:endParaRPr>
          </a:p>
        </p:txBody>
      </p:sp>
      <p:sp>
        <p:nvSpPr>
          <p:cNvPr id="719" name="Text 6"/>
          <p:cNvSpPr/>
          <p:nvPr/>
        </p:nvSpPr>
        <p:spPr>
          <a:xfrm>
            <a:off x="514440" y="1359000"/>
            <a:ext cx="1565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Classification &amp; Assessment</a:t>
            </a:r>
            <a:endParaRPr b="0" lang="de-DE" sz="880" strike="noStrike" u="none">
              <a:solidFill>
                <a:srgbClr val="000000"/>
              </a:solidFill>
              <a:effectLst/>
              <a:uFillTx/>
              <a:latin typeface="Arial"/>
            </a:endParaRPr>
          </a:p>
        </p:txBody>
      </p:sp>
      <p:sp>
        <p:nvSpPr>
          <p:cNvPr id="720" name="Text 7"/>
          <p:cNvSpPr/>
          <p:nvPr/>
        </p:nvSpPr>
        <p:spPr>
          <a:xfrm>
            <a:off x="514440" y="1577160"/>
            <a:ext cx="14626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Classify AI agent under EU AI Act</a:t>
            </a:r>
            <a:endParaRPr b="0" lang="de-DE" sz="730" strike="noStrike" u="none">
              <a:solidFill>
                <a:srgbClr val="000000"/>
              </a:solidFill>
              <a:effectLst/>
              <a:uFillTx/>
              <a:latin typeface="Arial"/>
            </a:endParaRPr>
          </a:p>
        </p:txBody>
      </p:sp>
      <p:sp>
        <p:nvSpPr>
          <p:cNvPr id="721" name="Text 8"/>
          <p:cNvSpPr/>
          <p:nvPr/>
        </p:nvSpPr>
        <p:spPr>
          <a:xfrm>
            <a:off x="514440" y="1735560"/>
            <a:ext cx="1774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Assess personal data processing (GDPR)</a:t>
            </a:r>
            <a:endParaRPr b="0" lang="de-DE" sz="730" strike="noStrike" u="none">
              <a:solidFill>
                <a:srgbClr val="000000"/>
              </a:solidFill>
              <a:effectLst/>
              <a:uFillTx/>
              <a:latin typeface="Arial"/>
            </a:endParaRPr>
          </a:p>
        </p:txBody>
      </p:sp>
      <p:sp>
        <p:nvSpPr>
          <p:cNvPr id="722" name="Text 9"/>
          <p:cNvSpPr/>
          <p:nvPr/>
        </p:nvSpPr>
        <p:spPr>
          <a:xfrm>
            <a:off x="514440" y="1894320"/>
            <a:ext cx="1567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Determine NIS2/DORA applicability</a:t>
            </a:r>
            <a:endParaRPr b="0" lang="de-DE" sz="730" strike="noStrike" u="none">
              <a:solidFill>
                <a:srgbClr val="000000"/>
              </a:solidFill>
              <a:effectLst/>
              <a:uFillTx/>
              <a:latin typeface="Arial"/>
            </a:endParaRPr>
          </a:p>
        </p:txBody>
      </p:sp>
      <p:sp>
        <p:nvSpPr>
          <p:cNvPr id="723" name="Text 10"/>
          <p:cNvSpPr/>
          <p:nvPr/>
        </p:nvSpPr>
        <p:spPr>
          <a:xfrm>
            <a:off x="514440" y="205272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24" name="Text 11"/>
          <p:cNvSpPr/>
          <p:nvPr/>
        </p:nvSpPr>
        <p:spPr>
          <a:xfrm>
            <a:off x="514440" y="2199240"/>
            <a:ext cx="393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1-2</a:t>
            </a:r>
            <a:endParaRPr b="0" lang="de-DE" sz="730" strike="noStrike" u="none">
              <a:solidFill>
                <a:srgbClr val="000000"/>
              </a:solidFill>
              <a:effectLst/>
              <a:uFillTx/>
              <a:latin typeface="Arial"/>
            </a:endParaRPr>
          </a:p>
        </p:txBody>
      </p:sp>
      <p:sp>
        <p:nvSpPr>
          <p:cNvPr id="725" name="Shape 12"/>
          <p:cNvSpPr/>
          <p:nvPr/>
        </p:nvSpPr>
        <p:spPr>
          <a:xfrm>
            <a:off x="3219480" y="113760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26" name="Text 13"/>
          <p:cNvSpPr/>
          <p:nvPr/>
        </p:nvSpPr>
        <p:spPr>
          <a:xfrm>
            <a:off x="3305160" y="120924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2</a:t>
            </a:r>
            <a:endParaRPr b="0" lang="de-DE" sz="690" strike="noStrike" u="none">
              <a:solidFill>
                <a:srgbClr val="000000"/>
              </a:solidFill>
              <a:effectLst/>
              <a:uFillTx/>
              <a:latin typeface="Arial"/>
            </a:endParaRPr>
          </a:p>
        </p:txBody>
      </p:sp>
      <p:sp>
        <p:nvSpPr>
          <p:cNvPr id="727" name="Text 14"/>
          <p:cNvSpPr/>
          <p:nvPr/>
        </p:nvSpPr>
        <p:spPr>
          <a:xfrm>
            <a:off x="3305160" y="1359000"/>
            <a:ext cx="10198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Risk Management</a:t>
            </a:r>
            <a:endParaRPr b="0" lang="de-DE" sz="880" strike="noStrike" u="none">
              <a:solidFill>
                <a:srgbClr val="000000"/>
              </a:solidFill>
              <a:effectLst/>
              <a:uFillTx/>
              <a:latin typeface="Arial"/>
            </a:endParaRPr>
          </a:p>
        </p:txBody>
      </p:sp>
      <p:sp>
        <p:nvSpPr>
          <p:cNvPr id="728" name="Text 15"/>
          <p:cNvSpPr/>
          <p:nvPr/>
        </p:nvSpPr>
        <p:spPr>
          <a:xfrm>
            <a:off x="3305160" y="1577160"/>
            <a:ext cx="12376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Conduct AI risk assessment</a:t>
            </a:r>
            <a:endParaRPr b="0" lang="de-DE" sz="730" strike="noStrike" u="none">
              <a:solidFill>
                <a:srgbClr val="000000"/>
              </a:solidFill>
              <a:effectLst/>
              <a:uFillTx/>
              <a:latin typeface="Arial"/>
            </a:endParaRPr>
          </a:p>
        </p:txBody>
      </p:sp>
      <p:sp>
        <p:nvSpPr>
          <p:cNvPr id="729" name="Text 16"/>
          <p:cNvSpPr/>
          <p:nvPr/>
        </p:nvSpPr>
        <p:spPr>
          <a:xfrm>
            <a:off x="3305160" y="1735560"/>
            <a:ext cx="12877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Conduct ICT risk assessment</a:t>
            </a:r>
            <a:endParaRPr b="0" lang="de-DE" sz="730" strike="noStrike" u="none">
              <a:solidFill>
                <a:srgbClr val="000000"/>
              </a:solidFill>
              <a:effectLst/>
              <a:uFillTx/>
              <a:latin typeface="Arial"/>
            </a:endParaRPr>
          </a:p>
        </p:txBody>
      </p:sp>
      <p:sp>
        <p:nvSpPr>
          <p:cNvPr id="730" name="Text 17"/>
          <p:cNvSpPr/>
          <p:nvPr/>
        </p:nvSpPr>
        <p:spPr>
          <a:xfrm>
            <a:off x="3305160" y="1894320"/>
            <a:ext cx="22618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Conduct DPIA (Data Protection Impact Assessment)</a:t>
            </a:r>
            <a:endParaRPr b="0" lang="de-DE" sz="730" strike="noStrike" u="none">
              <a:solidFill>
                <a:srgbClr val="000000"/>
              </a:solidFill>
              <a:effectLst/>
              <a:uFillTx/>
              <a:latin typeface="Arial"/>
            </a:endParaRPr>
          </a:p>
        </p:txBody>
      </p:sp>
      <p:sp>
        <p:nvSpPr>
          <p:cNvPr id="731" name="Text 18"/>
          <p:cNvSpPr/>
          <p:nvPr/>
        </p:nvSpPr>
        <p:spPr>
          <a:xfrm>
            <a:off x="3305160" y="205272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32" name="Text 19"/>
          <p:cNvSpPr/>
          <p:nvPr/>
        </p:nvSpPr>
        <p:spPr>
          <a:xfrm>
            <a:off x="3305160" y="2199240"/>
            <a:ext cx="393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2-4</a:t>
            </a:r>
            <a:endParaRPr b="0" lang="de-DE" sz="730" strike="noStrike" u="none">
              <a:solidFill>
                <a:srgbClr val="000000"/>
              </a:solidFill>
              <a:effectLst/>
              <a:uFillTx/>
              <a:latin typeface="Arial"/>
            </a:endParaRPr>
          </a:p>
        </p:txBody>
      </p:sp>
      <p:sp>
        <p:nvSpPr>
          <p:cNvPr id="733" name="Shape 20"/>
          <p:cNvSpPr/>
          <p:nvPr/>
        </p:nvSpPr>
        <p:spPr>
          <a:xfrm>
            <a:off x="6010200" y="113760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34" name="Text 21"/>
          <p:cNvSpPr/>
          <p:nvPr/>
        </p:nvSpPr>
        <p:spPr>
          <a:xfrm>
            <a:off x="6095880" y="120924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3</a:t>
            </a:r>
            <a:endParaRPr b="0" lang="de-DE" sz="690" strike="noStrike" u="none">
              <a:solidFill>
                <a:srgbClr val="000000"/>
              </a:solidFill>
              <a:effectLst/>
              <a:uFillTx/>
              <a:latin typeface="Arial"/>
            </a:endParaRPr>
          </a:p>
        </p:txBody>
      </p:sp>
      <p:sp>
        <p:nvSpPr>
          <p:cNvPr id="735" name="Text 22"/>
          <p:cNvSpPr/>
          <p:nvPr/>
        </p:nvSpPr>
        <p:spPr>
          <a:xfrm>
            <a:off x="6095880" y="1359000"/>
            <a:ext cx="14778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Technical Implementation</a:t>
            </a:r>
            <a:endParaRPr b="0" lang="de-DE" sz="880" strike="noStrike" u="none">
              <a:solidFill>
                <a:srgbClr val="000000"/>
              </a:solidFill>
              <a:effectLst/>
              <a:uFillTx/>
              <a:latin typeface="Arial"/>
            </a:endParaRPr>
          </a:p>
        </p:txBody>
      </p:sp>
      <p:sp>
        <p:nvSpPr>
          <p:cNvPr id="736" name="Text 23"/>
          <p:cNvSpPr/>
          <p:nvPr/>
        </p:nvSpPr>
        <p:spPr>
          <a:xfrm>
            <a:off x="6095880" y="1577160"/>
            <a:ext cx="12895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Implement human oversight</a:t>
            </a:r>
            <a:endParaRPr b="0" lang="de-DE" sz="730" strike="noStrike" u="none">
              <a:solidFill>
                <a:srgbClr val="000000"/>
              </a:solidFill>
              <a:effectLst/>
              <a:uFillTx/>
              <a:latin typeface="Arial"/>
            </a:endParaRPr>
          </a:p>
        </p:txBody>
      </p:sp>
      <p:sp>
        <p:nvSpPr>
          <p:cNvPr id="737" name="Text 24"/>
          <p:cNvSpPr/>
          <p:nvPr/>
        </p:nvSpPr>
        <p:spPr>
          <a:xfrm>
            <a:off x="6095880" y="1735560"/>
            <a:ext cx="11862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Establish data governance</a:t>
            </a:r>
            <a:endParaRPr b="0" lang="de-DE" sz="730" strike="noStrike" u="none">
              <a:solidFill>
                <a:srgbClr val="000000"/>
              </a:solidFill>
              <a:effectLst/>
              <a:uFillTx/>
              <a:latin typeface="Arial"/>
            </a:endParaRPr>
          </a:p>
        </p:txBody>
      </p:sp>
      <p:sp>
        <p:nvSpPr>
          <p:cNvPr id="738" name="Text 25"/>
          <p:cNvSpPr/>
          <p:nvPr/>
        </p:nvSpPr>
        <p:spPr>
          <a:xfrm>
            <a:off x="6095880" y="1894320"/>
            <a:ext cx="15012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Implement cybersecurity controls</a:t>
            </a:r>
            <a:endParaRPr b="0" lang="de-DE" sz="730" strike="noStrike" u="none">
              <a:solidFill>
                <a:srgbClr val="000000"/>
              </a:solidFill>
              <a:effectLst/>
              <a:uFillTx/>
              <a:latin typeface="Arial"/>
            </a:endParaRPr>
          </a:p>
        </p:txBody>
      </p:sp>
      <p:sp>
        <p:nvSpPr>
          <p:cNvPr id="739" name="Text 26"/>
          <p:cNvSpPr/>
          <p:nvPr/>
        </p:nvSpPr>
        <p:spPr>
          <a:xfrm>
            <a:off x="6095880" y="205272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40" name="Text 27"/>
          <p:cNvSpPr/>
          <p:nvPr/>
        </p:nvSpPr>
        <p:spPr>
          <a:xfrm>
            <a:off x="6095880" y="2199240"/>
            <a:ext cx="393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4-8</a:t>
            </a:r>
            <a:endParaRPr b="0" lang="de-DE" sz="730" strike="noStrike" u="none">
              <a:solidFill>
                <a:srgbClr val="000000"/>
              </a:solidFill>
              <a:effectLst/>
              <a:uFillTx/>
              <a:latin typeface="Arial"/>
            </a:endParaRPr>
          </a:p>
        </p:txBody>
      </p:sp>
      <p:sp>
        <p:nvSpPr>
          <p:cNvPr id="741" name="Shape 28"/>
          <p:cNvSpPr/>
          <p:nvPr/>
        </p:nvSpPr>
        <p:spPr>
          <a:xfrm>
            <a:off x="428760" y="249552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42" name="Text 29"/>
          <p:cNvSpPr/>
          <p:nvPr/>
        </p:nvSpPr>
        <p:spPr>
          <a:xfrm>
            <a:off x="514440" y="256716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4</a:t>
            </a:r>
            <a:endParaRPr b="0" lang="de-DE" sz="690" strike="noStrike" u="none">
              <a:solidFill>
                <a:srgbClr val="000000"/>
              </a:solidFill>
              <a:effectLst/>
              <a:uFillTx/>
              <a:latin typeface="Arial"/>
            </a:endParaRPr>
          </a:p>
        </p:txBody>
      </p:sp>
      <p:sp>
        <p:nvSpPr>
          <p:cNvPr id="743" name="Text 30"/>
          <p:cNvSpPr/>
          <p:nvPr/>
        </p:nvSpPr>
        <p:spPr>
          <a:xfrm>
            <a:off x="514440" y="2717280"/>
            <a:ext cx="16970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Governance &amp; Documentation</a:t>
            </a:r>
            <a:endParaRPr b="0" lang="de-DE" sz="880" strike="noStrike" u="none">
              <a:solidFill>
                <a:srgbClr val="000000"/>
              </a:solidFill>
              <a:effectLst/>
              <a:uFillTx/>
              <a:latin typeface="Arial"/>
            </a:endParaRPr>
          </a:p>
        </p:txBody>
      </p:sp>
      <p:sp>
        <p:nvSpPr>
          <p:cNvPr id="744" name="Text 31"/>
          <p:cNvSpPr/>
          <p:nvPr/>
        </p:nvSpPr>
        <p:spPr>
          <a:xfrm>
            <a:off x="514440" y="2935080"/>
            <a:ext cx="14299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Create technical documentation</a:t>
            </a:r>
            <a:endParaRPr b="0" lang="de-DE" sz="730" strike="noStrike" u="none">
              <a:solidFill>
                <a:srgbClr val="000000"/>
              </a:solidFill>
              <a:effectLst/>
              <a:uFillTx/>
              <a:latin typeface="Arial"/>
            </a:endParaRPr>
          </a:p>
        </p:txBody>
      </p:sp>
      <p:sp>
        <p:nvSpPr>
          <p:cNvPr id="745" name="Text 32"/>
          <p:cNvSpPr/>
          <p:nvPr/>
        </p:nvSpPr>
        <p:spPr>
          <a:xfrm>
            <a:off x="514440" y="3093480"/>
            <a:ext cx="16887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Establish data processing agreements</a:t>
            </a:r>
            <a:endParaRPr b="0" lang="de-DE" sz="730" strike="noStrike" u="none">
              <a:solidFill>
                <a:srgbClr val="000000"/>
              </a:solidFill>
              <a:effectLst/>
              <a:uFillTx/>
              <a:latin typeface="Arial"/>
            </a:endParaRPr>
          </a:p>
        </p:txBody>
      </p:sp>
      <p:sp>
        <p:nvSpPr>
          <p:cNvPr id="746" name="Text 33"/>
          <p:cNvSpPr/>
          <p:nvPr/>
        </p:nvSpPr>
        <p:spPr>
          <a:xfrm>
            <a:off x="514440" y="3252240"/>
            <a:ext cx="23122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Designate responsible parties (DPO, CISO, AI Officer)</a:t>
            </a:r>
            <a:endParaRPr b="0" lang="de-DE" sz="730" strike="noStrike" u="none">
              <a:solidFill>
                <a:srgbClr val="000000"/>
              </a:solidFill>
              <a:effectLst/>
              <a:uFillTx/>
              <a:latin typeface="Arial"/>
            </a:endParaRPr>
          </a:p>
        </p:txBody>
      </p:sp>
      <p:sp>
        <p:nvSpPr>
          <p:cNvPr id="747" name="Text 34"/>
          <p:cNvSpPr/>
          <p:nvPr/>
        </p:nvSpPr>
        <p:spPr>
          <a:xfrm>
            <a:off x="514440" y="341064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48" name="Text 35"/>
          <p:cNvSpPr/>
          <p:nvPr/>
        </p:nvSpPr>
        <p:spPr>
          <a:xfrm>
            <a:off x="514440" y="3557160"/>
            <a:ext cx="4460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8-10</a:t>
            </a:r>
            <a:endParaRPr b="0" lang="de-DE" sz="730" strike="noStrike" u="none">
              <a:solidFill>
                <a:srgbClr val="000000"/>
              </a:solidFill>
              <a:effectLst/>
              <a:uFillTx/>
              <a:latin typeface="Arial"/>
            </a:endParaRPr>
          </a:p>
        </p:txBody>
      </p:sp>
      <p:sp>
        <p:nvSpPr>
          <p:cNvPr id="749" name="Shape 36"/>
          <p:cNvSpPr/>
          <p:nvPr/>
        </p:nvSpPr>
        <p:spPr>
          <a:xfrm>
            <a:off x="3219480" y="249552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50" name="Text 37"/>
          <p:cNvSpPr/>
          <p:nvPr/>
        </p:nvSpPr>
        <p:spPr>
          <a:xfrm>
            <a:off x="3305160" y="256716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5</a:t>
            </a:r>
            <a:endParaRPr b="0" lang="de-DE" sz="690" strike="noStrike" u="none">
              <a:solidFill>
                <a:srgbClr val="000000"/>
              </a:solidFill>
              <a:effectLst/>
              <a:uFillTx/>
              <a:latin typeface="Arial"/>
            </a:endParaRPr>
          </a:p>
        </p:txBody>
      </p:sp>
      <p:sp>
        <p:nvSpPr>
          <p:cNvPr id="751" name="Text 38"/>
          <p:cNvSpPr/>
          <p:nvPr/>
        </p:nvSpPr>
        <p:spPr>
          <a:xfrm>
            <a:off x="3305160" y="2717280"/>
            <a:ext cx="1187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Testing &amp; Monitoring</a:t>
            </a:r>
            <a:endParaRPr b="0" lang="de-DE" sz="880" strike="noStrike" u="none">
              <a:solidFill>
                <a:srgbClr val="000000"/>
              </a:solidFill>
              <a:effectLst/>
              <a:uFillTx/>
              <a:latin typeface="Arial"/>
            </a:endParaRPr>
          </a:p>
        </p:txBody>
      </p:sp>
      <p:sp>
        <p:nvSpPr>
          <p:cNvPr id="752" name="Text 39"/>
          <p:cNvSpPr/>
          <p:nvPr/>
        </p:nvSpPr>
        <p:spPr>
          <a:xfrm>
            <a:off x="3305160" y="2935080"/>
            <a:ext cx="12380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Conduct adversarial testing</a:t>
            </a:r>
            <a:endParaRPr b="0" lang="de-DE" sz="730" strike="noStrike" u="none">
              <a:solidFill>
                <a:srgbClr val="000000"/>
              </a:solidFill>
              <a:effectLst/>
              <a:uFillTx/>
              <a:latin typeface="Arial"/>
            </a:endParaRPr>
          </a:p>
        </p:txBody>
      </p:sp>
      <p:sp>
        <p:nvSpPr>
          <p:cNvPr id="753" name="Text 40"/>
          <p:cNvSpPr/>
          <p:nvPr/>
        </p:nvSpPr>
        <p:spPr>
          <a:xfrm>
            <a:off x="3305160" y="3093480"/>
            <a:ext cx="8841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Penetration testing</a:t>
            </a:r>
            <a:endParaRPr b="0" lang="de-DE" sz="730" strike="noStrike" u="none">
              <a:solidFill>
                <a:srgbClr val="000000"/>
              </a:solidFill>
              <a:effectLst/>
              <a:uFillTx/>
              <a:latin typeface="Arial"/>
            </a:endParaRPr>
          </a:p>
        </p:txBody>
      </p:sp>
      <p:sp>
        <p:nvSpPr>
          <p:cNvPr id="754" name="Text 41"/>
          <p:cNvSpPr/>
          <p:nvPr/>
        </p:nvSpPr>
        <p:spPr>
          <a:xfrm>
            <a:off x="3305160" y="3252240"/>
            <a:ext cx="15865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Regular bias &amp; accuracy monitoring</a:t>
            </a:r>
            <a:endParaRPr b="0" lang="de-DE" sz="730" strike="noStrike" u="none">
              <a:solidFill>
                <a:srgbClr val="000000"/>
              </a:solidFill>
              <a:effectLst/>
              <a:uFillTx/>
              <a:latin typeface="Arial"/>
            </a:endParaRPr>
          </a:p>
        </p:txBody>
      </p:sp>
      <p:sp>
        <p:nvSpPr>
          <p:cNvPr id="755" name="Text 42"/>
          <p:cNvSpPr/>
          <p:nvPr/>
        </p:nvSpPr>
        <p:spPr>
          <a:xfrm>
            <a:off x="3305160" y="341064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56" name="Text 43"/>
          <p:cNvSpPr/>
          <p:nvPr/>
        </p:nvSpPr>
        <p:spPr>
          <a:xfrm>
            <a:off x="3305160" y="3557160"/>
            <a:ext cx="4982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10-12</a:t>
            </a:r>
            <a:endParaRPr b="0" lang="de-DE" sz="730" strike="noStrike" u="none">
              <a:solidFill>
                <a:srgbClr val="000000"/>
              </a:solidFill>
              <a:effectLst/>
              <a:uFillTx/>
              <a:latin typeface="Arial"/>
            </a:endParaRPr>
          </a:p>
        </p:txBody>
      </p:sp>
      <p:sp>
        <p:nvSpPr>
          <p:cNvPr id="757" name="Shape 44"/>
          <p:cNvSpPr/>
          <p:nvPr/>
        </p:nvSpPr>
        <p:spPr>
          <a:xfrm>
            <a:off x="6010200" y="2495520"/>
            <a:ext cx="2704680" cy="1286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58" name="Text 45"/>
          <p:cNvSpPr/>
          <p:nvPr/>
        </p:nvSpPr>
        <p:spPr>
          <a:xfrm>
            <a:off x="6095880" y="2567160"/>
            <a:ext cx="35028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PHASE 6</a:t>
            </a:r>
            <a:endParaRPr b="0" lang="de-DE" sz="690" strike="noStrike" u="none">
              <a:solidFill>
                <a:srgbClr val="000000"/>
              </a:solidFill>
              <a:effectLst/>
              <a:uFillTx/>
              <a:latin typeface="Arial"/>
            </a:endParaRPr>
          </a:p>
        </p:txBody>
      </p:sp>
      <p:sp>
        <p:nvSpPr>
          <p:cNvPr id="759" name="Text 46"/>
          <p:cNvSpPr/>
          <p:nvPr/>
        </p:nvSpPr>
        <p:spPr>
          <a:xfrm>
            <a:off x="6095880" y="2717280"/>
            <a:ext cx="1718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fffff"/>
                </a:solidFill>
                <a:effectLst/>
                <a:uFillTx/>
                <a:latin typeface="Calibri"/>
              </a:rPr>
              <a:t>Transparency &amp; Accountability</a:t>
            </a:r>
            <a:endParaRPr b="0" lang="de-DE" sz="880" strike="noStrike" u="none">
              <a:solidFill>
                <a:srgbClr val="000000"/>
              </a:solidFill>
              <a:effectLst/>
              <a:uFillTx/>
              <a:latin typeface="Arial"/>
            </a:endParaRPr>
          </a:p>
        </p:txBody>
      </p:sp>
      <p:sp>
        <p:nvSpPr>
          <p:cNvPr id="760" name="Text 47"/>
          <p:cNvSpPr/>
          <p:nvPr/>
        </p:nvSpPr>
        <p:spPr>
          <a:xfrm>
            <a:off x="6095880" y="2935080"/>
            <a:ext cx="13813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Publish training data summary</a:t>
            </a:r>
            <a:endParaRPr b="0" lang="de-DE" sz="730" strike="noStrike" u="none">
              <a:solidFill>
                <a:srgbClr val="000000"/>
              </a:solidFill>
              <a:effectLst/>
              <a:uFillTx/>
              <a:latin typeface="Arial"/>
            </a:endParaRPr>
          </a:p>
        </p:txBody>
      </p:sp>
      <p:sp>
        <p:nvSpPr>
          <p:cNvPr id="761" name="Text 48"/>
          <p:cNvSpPr/>
          <p:nvPr/>
        </p:nvSpPr>
        <p:spPr>
          <a:xfrm>
            <a:off x="6095880" y="3093480"/>
            <a:ext cx="11494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Provide user notifications</a:t>
            </a:r>
            <a:endParaRPr b="0" lang="de-DE" sz="730" strike="noStrike" u="none">
              <a:solidFill>
                <a:srgbClr val="000000"/>
              </a:solidFill>
              <a:effectLst/>
              <a:uFillTx/>
              <a:latin typeface="Arial"/>
            </a:endParaRPr>
          </a:p>
        </p:txBody>
      </p:sp>
      <p:sp>
        <p:nvSpPr>
          <p:cNvPr id="762" name="Text 49"/>
          <p:cNvSpPr/>
          <p:nvPr/>
        </p:nvSpPr>
        <p:spPr>
          <a:xfrm>
            <a:off x="6095880" y="3252240"/>
            <a:ext cx="18493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 Maintain incident logs &amp; annual reporting</a:t>
            </a:r>
            <a:endParaRPr b="0" lang="de-DE" sz="730" strike="noStrike" u="none">
              <a:solidFill>
                <a:srgbClr val="000000"/>
              </a:solidFill>
              <a:effectLst/>
              <a:uFillTx/>
              <a:latin typeface="Arial"/>
            </a:endParaRPr>
          </a:p>
        </p:txBody>
      </p:sp>
      <p:sp>
        <p:nvSpPr>
          <p:cNvPr id="763" name="Text 50"/>
          <p:cNvSpPr/>
          <p:nvPr/>
        </p:nvSpPr>
        <p:spPr>
          <a:xfrm>
            <a:off x="6095880" y="3410640"/>
            <a:ext cx="344160" cy="101880"/>
          </a:xfrm>
          <a:prstGeom prst="rect">
            <a:avLst/>
          </a:prstGeom>
          <a:noFill/>
          <a:ln w="0">
            <a:noFill/>
          </a:ln>
        </p:spPr>
        <p:style>
          <a:lnRef idx="0"/>
          <a:fillRef idx="0"/>
          <a:effectRef idx="0"/>
          <a:fontRef idx="minor"/>
        </p:style>
        <p:txBody>
          <a:bodyPr wrap="none" lIns="0" rIns="0" tIns="0" bIns="0" anchor="t">
            <a:spAutoFit/>
          </a:bodyPr>
          <a:p>
            <a:pPr defTabSz="914400">
              <a:lnSpc>
                <a:spcPts val="799"/>
              </a:lnSpc>
              <a:tabLst>
                <a:tab algn="l" pos="0"/>
              </a:tabLst>
            </a:pPr>
            <a:r>
              <a:rPr b="1" lang="en-US" sz="580" strike="noStrike" u="none">
                <a:solidFill>
                  <a:srgbClr val="a0aec0"/>
                </a:solidFill>
                <a:effectLst/>
                <a:uFillTx/>
                <a:latin typeface="Calibri"/>
              </a:rPr>
              <a:t>Timeline:</a:t>
            </a:r>
            <a:endParaRPr b="0" lang="de-DE" sz="580" strike="noStrike" u="none">
              <a:solidFill>
                <a:srgbClr val="000000"/>
              </a:solidFill>
              <a:effectLst/>
              <a:uFillTx/>
              <a:latin typeface="Arial"/>
            </a:endParaRPr>
          </a:p>
        </p:txBody>
      </p:sp>
      <p:sp>
        <p:nvSpPr>
          <p:cNvPr id="764" name="Text 51"/>
          <p:cNvSpPr/>
          <p:nvPr/>
        </p:nvSpPr>
        <p:spPr>
          <a:xfrm>
            <a:off x="6095880" y="3557160"/>
            <a:ext cx="4165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0" lang="en-US" sz="730" strike="noStrike" u="none">
                <a:solidFill>
                  <a:srgbClr val="cbd5e1"/>
                </a:solidFill>
                <a:effectLst/>
                <a:uFillTx/>
                <a:latin typeface="Calibri"/>
              </a:rPr>
              <a:t>Week 12+</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 name="Image 0" descr="preencoded.png"/>
          <p:cNvPicPr/>
          <p:nvPr/>
        </p:nvPicPr>
        <p:blipFill>
          <a:blip r:embed="rId1"/>
          <a:stretch/>
        </p:blipFill>
        <p:spPr>
          <a:xfrm>
            <a:off x="0" y="0"/>
            <a:ext cx="9143640" cy="5143320"/>
          </a:xfrm>
          <a:prstGeom prst="rect">
            <a:avLst/>
          </a:prstGeom>
          <a:noFill/>
          <a:ln w="0">
            <a:noFill/>
          </a:ln>
        </p:spPr>
      </p:pic>
      <p:sp>
        <p:nvSpPr>
          <p:cNvPr id="32" name="Shape 0"/>
          <p:cNvSpPr/>
          <p:nvPr/>
        </p:nvSpPr>
        <p:spPr>
          <a:xfrm>
            <a:off x="428760" y="428760"/>
            <a:ext cx="828648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33" name="Shape 1"/>
          <p:cNvSpPr/>
          <p:nvPr/>
        </p:nvSpPr>
        <p:spPr>
          <a:xfrm>
            <a:off x="428760" y="42876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34" name="Text 2"/>
          <p:cNvSpPr/>
          <p:nvPr/>
        </p:nvSpPr>
        <p:spPr>
          <a:xfrm>
            <a:off x="428760" y="642960"/>
            <a:ext cx="512784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Problem 1: AI Hallucinations</a:t>
            </a:r>
            <a:endParaRPr b="0" lang="de-DE" sz="2860" strike="noStrike" u="none">
              <a:solidFill>
                <a:srgbClr val="000000"/>
              </a:solidFill>
              <a:effectLst/>
              <a:uFillTx/>
              <a:latin typeface="Arial"/>
            </a:endParaRPr>
          </a:p>
        </p:txBody>
      </p:sp>
      <p:sp>
        <p:nvSpPr>
          <p:cNvPr id="35" name="Text 3"/>
          <p:cNvSpPr/>
          <p:nvPr/>
        </p:nvSpPr>
        <p:spPr>
          <a:xfrm>
            <a:off x="428760" y="1154520"/>
            <a:ext cx="383616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The Hidden Cost of Unreliable Models</a:t>
            </a:r>
            <a:endParaRPr b="0" lang="de-DE" sz="1700" strike="noStrike" u="none">
              <a:solidFill>
                <a:srgbClr val="000000"/>
              </a:solidFill>
              <a:effectLst/>
              <a:uFillTx/>
              <a:latin typeface="Arial"/>
            </a:endParaRPr>
          </a:p>
        </p:txBody>
      </p:sp>
      <p:sp>
        <p:nvSpPr>
          <p:cNvPr id="36" name="Text 4"/>
          <p:cNvSpPr/>
          <p:nvPr/>
        </p:nvSpPr>
        <p:spPr>
          <a:xfrm>
            <a:off x="428760" y="1609920"/>
            <a:ext cx="4035960" cy="762840"/>
          </a:xfrm>
          <a:prstGeom prst="rect">
            <a:avLst/>
          </a:prstGeom>
          <a:noFill/>
          <a:ln w="0">
            <a:noFill/>
          </a:ln>
        </p:spPr>
        <p:style>
          <a:lnRef idx="0"/>
          <a:fillRef idx="0"/>
          <a:effectRef idx="0"/>
          <a:fontRef idx="minor"/>
        </p:style>
        <p:txBody>
          <a:bodyPr lIns="0" rIns="0" tIns="0" bIns="0" anchor="t">
            <a:spAutoFit/>
          </a:bodyPr>
          <a:p>
            <a:pPr defTabSz="914400">
              <a:lnSpc>
                <a:spcPts val="2001"/>
              </a:lnSpc>
              <a:tabLst>
                <a:tab algn="l" pos="0"/>
              </a:tabLst>
            </a:pPr>
            <a:r>
              <a:rPr b="0" lang="en-US" sz="1270" strike="noStrike" u="none">
                <a:solidFill>
                  <a:srgbClr val="cbd5e1"/>
                </a:solidFill>
                <a:effectLst/>
                <a:uFillTx/>
                <a:latin typeface="Calibri"/>
              </a:rPr>
              <a:t>AI models generate responses by predicting the next word, not by retrieving facts. This architecture creates a critical vulnerability: confident falsehoods.</a:t>
            </a:r>
            <a:endParaRPr b="0" lang="de-DE" sz="1270" strike="noStrike" u="none">
              <a:solidFill>
                <a:srgbClr val="000000"/>
              </a:solidFill>
              <a:effectLst/>
              <a:uFillTx/>
              <a:latin typeface="Arial"/>
            </a:endParaRPr>
          </a:p>
        </p:txBody>
      </p:sp>
      <p:sp>
        <p:nvSpPr>
          <p:cNvPr id="37" name="Shape 5"/>
          <p:cNvSpPr/>
          <p:nvPr/>
        </p:nvSpPr>
        <p:spPr>
          <a:xfrm>
            <a:off x="428760" y="2724120"/>
            <a:ext cx="4035960" cy="11710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8" name="Shape 6"/>
          <p:cNvSpPr/>
          <p:nvPr/>
        </p:nvSpPr>
        <p:spPr>
          <a:xfrm>
            <a:off x="428760" y="2724120"/>
            <a:ext cx="28080" cy="117108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39" name="Text 7"/>
          <p:cNvSpPr/>
          <p:nvPr/>
        </p:nvSpPr>
        <p:spPr>
          <a:xfrm>
            <a:off x="542880" y="2838600"/>
            <a:ext cx="11595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The Business Impact</a:t>
            </a:r>
            <a:endParaRPr b="0" lang="de-DE" sz="880" strike="noStrike" u="none">
              <a:solidFill>
                <a:srgbClr val="000000"/>
              </a:solidFill>
              <a:effectLst/>
              <a:uFillTx/>
              <a:latin typeface="Arial"/>
            </a:endParaRPr>
          </a:p>
        </p:txBody>
      </p:sp>
      <p:sp>
        <p:nvSpPr>
          <p:cNvPr id="40" name="Text 8"/>
          <p:cNvSpPr/>
          <p:nvPr/>
        </p:nvSpPr>
        <p:spPr>
          <a:xfrm>
            <a:off x="542880" y="3084840"/>
            <a:ext cx="18248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Reduced user trust in AI systems</a:t>
            </a:r>
            <a:endParaRPr b="0" lang="de-DE" sz="939" strike="noStrike" u="none">
              <a:solidFill>
                <a:srgbClr val="000000"/>
              </a:solidFill>
              <a:effectLst/>
              <a:uFillTx/>
              <a:latin typeface="Arial"/>
            </a:endParaRPr>
          </a:p>
        </p:txBody>
      </p:sp>
      <p:sp>
        <p:nvSpPr>
          <p:cNvPr id="41" name="Text 9"/>
          <p:cNvSpPr/>
          <p:nvPr/>
        </p:nvSpPr>
        <p:spPr>
          <a:xfrm>
            <a:off x="542880" y="3317040"/>
            <a:ext cx="2033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Operational inefficiencies and errors</a:t>
            </a:r>
            <a:endParaRPr b="0" lang="de-DE" sz="939" strike="noStrike" u="none">
              <a:solidFill>
                <a:srgbClr val="000000"/>
              </a:solidFill>
              <a:effectLst/>
              <a:uFillTx/>
              <a:latin typeface="Arial"/>
            </a:endParaRPr>
          </a:p>
        </p:txBody>
      </p:sp>
      <p:sp>
        <p:nvSpPr>
          <p:cNvPr id="42" name="Text 10"/>
          <p:cNvSpPr/>
          <p:nvPr/>
        </p:nvSpPr>
        <p:spPr>
          <a:xfrm>
            <a:off x="542880" y="3549240"/>
            <a:ext cx="2213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Potential compliance and liability issues</a:t>
            </a:r>
            <a:endParaRPr b="0" lang="de-DE" sz="939" strike="noStrike" u="none">
              <a:solidFill>
                <a:srgbClr val="000000"/>
              </a:solidFill>
              <a:effectLst/>
              <a:uFillTx/>
              <a:latin typeface="Arial"/>
            </a:endParaRPr>
          </a:p>
        </p:txBody>
      </p:sp>
      <p:sp>
        <p:nvSpPr>
          <p:cNvPr id="43" name="Text 11"/>
          <p:cNvSpPr/>
          <p:nvPr/>
        </p:nvSpPr>
        <p:spPr>
          <a:xfrm>
            <a:off x="428760" y="4010040"/>
            <a:ext cx="4035960" cy="508680"/>
          </a:xfrm>
          <a:prstGeom prst="rect">
            <a:avLst/>
          </a:prstGeom>
          <a:noFill/>
          <a:ln w="0">
            <a:noFill/>
          </a:ln>
        </p:spPr>
        <p:style>
          <a:lnRef idx="0"/>
          <a:fillRef idx="0"/>
          <a:effectRef idx="0"/>
          <a:fontRef idx="minor"/>
        </p:style>
        <p:txBody>
          <a:bodyPr lIns="0" rIns="0" tIns="0" bIns="0" anchor="t">
            <a:spAutoFit/>
          </a:bodyPr>
          <a:p>
            <a:pPr defTabSz="914400">
              <a:lnSpc>
                <a:spcPts val="2001"/>
              </a:lnSpc>
              <a:tabLst>
                <a:tab algn="l" pos="0"/>
              </a:tabLst>
            </a:pPr>
            <a:r>
              <a:rPr b="1" lang="en-US" sz="1390" strike="noStrike" u="none">
                <a:solidFill>
                  <a:srgbClr val="ffffff"/>
                </a:solidFill>
                <a:effectLst/>
                <a:uFillTx/>
                <a:latin typeface="Calibri"/>
              </a:rPr>
              <a:t>"A hallucinated fact becomes a hallucinated action."</a:t>
            </a:r>
            <a:endParaRPr b="0" lang="de-DE" sz="1390" strike="noStrike" u="none">
              <a:solidFill>
                <a:srgbClr val="000000"/>
              </a:solidFill>
              <a:effectLst/>
              <a:uFillTx/>
              <a:latin typeface="Arial"/>
            </a:endParaRPr>
          </a:p>
        </p:txBody>
      </p:sp>
      <p:sp>
        <p:nvSpPr>
          <p:cNvPr id="44" name="Shape 12"/>
          <p:cNvSpPr/>
          <p:nvPr/>
        </p:nvSpPr>
        <p:spPr>
          <a:xfrm>
            <a:off x="4679280" y="1609920"/>
            <a:ext cx="4035960" cy="23288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45" name="Image 1" descr="preencoded.png"/>
          <p:cNvPicPr/>
          <p:nvPr/>
        </p:nvPicPr>
        <p:blipFill>
          <a:blip r:embed="rId2"/>
          <a:stretch/>
        </p:blipFill>
        <p:spPr>
          <a:xfrm>
            <a:off x="4764960" y="1695600"/>
            <a:ext cx="3864240" cy="215748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5" name="Image 0" descr="preencoded.png"/>
          <p:cNvPicPr/>
          <p:nvPr/>
        </p:nvPicPr>
        <p:blipFill>
          <a:blip r:embed="rId1"/>
          <a:stretch/>
        </p:blipFill>
        <p:spPr>
          <a:xfrm>
            <a:off x="0" y="0"/>
            <a:ext cx="9143640" cy="5143320"/>
          </a:xfrm>
          <a:prstGeom prst="rect">
            <a:avLst/>
          </a:prstGeom>
          <a:noFill/>
          <a:ln w="0">
            <a:noFill/>
          </a:ln>
        </p:spPr>
      </p:pic>
      <p:sp>
        <p:nvSpPr>
          <p:cNvPr id="766"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67" name="Shape 1"/>
          <p:cNvSpPr/>
          <p:nvPr/>
        </p:nvSpPr>
        <p:spPr>
          <a:xfrm>
            <a:off x="428760" y="28584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768" name="Text 2"/>
          <p:cNvSpPr/>
          <p:nvPr/>
        </p:nvSpPr>
        <p:spPr>
          <a:xfrm>
            <a:off x="428760" y="428760"/>
            <a:ext cx="427212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Global Compliance Strategy</a:t>
            </a:r>
            <a:endParaRPr b="0" lang="de-DE" sz="2430" strike="noStrike" u="none">
              <a:solidFill>
                <a:srgbClr val="000000"/>
              </a:solidFill>
              <a:effectLst/>
              <a:uFillTx/>
              <a:latin typeface="Arial"/>
            </a:endParaRPr>
          </a:p>
        </p:txBody>
      </p:sp>
      <p:sp>
        <p:nvSpPr>
          <p:cNvPr id="769" name="Text 3"/>
          <p:cNvSpPr/>
          <p:nvPr/>
        </p:nvSpPr>
        <p:spPr>
          <a:xfrm>
            <a:off x="428760" y="807120"/>
            <a:ext cx="380556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Bridging EU and US Regulatory Divergence</a:t>
            </a:r>
            <a:endParaRPr b="0" lang="de-DE" sz="1490" strike="noStrike" u="none">
              <a:solidFill>
                <a:srgbClr val="000000"/>
              </a:solidFill>
              <a:effectLst/>
              <a:uFillTx/>
              <a:latin typeface="Arial"/>
            </a:endParaRPr>
          </a:p>
        </p:txBody>
      </p:sp>
      <p:sp>
        <p:nvSpPr>
          <p:cNvPr id="770" name="Text 4"/>
          <p:cNvSpPr/>
          <p:nvPr/>
        </p:nvSpPr>
        <p:spPr>
          <a:xfrm>
            <a:off x="542880" y="1137600"/>
            <a:ext cx="8402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EU AI Act</a:t>
            </a:r>
            <a:endParaRPr b="0" lang="de-DE" sz="1090" strike="noStrike" u="none">
              <a:solidFill>
                <a:srgbClr val="000000"/>
              </a:solidFill>
              <a:effectLst/>
              <a:uFillTx/>
              <a:latin typeface="Arial"/>
            </a:endParaRPr>
          </a:p>
        </p:txBody>
      </p:sp>
      <p:sp>
        <p:nvSpPr>
          <p:cNvPr id="771" name="Text 5"/>
          <p:cNvSpPr/>
          <p:nvPr/>
        </p:nvSpPr>
        <p:spPr>
          <a:xfrm>
            <a:off x="542880" y="1409040"/>
            <a:ext cx="4442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Philosophy</a:t>
            </a:r>
            <a:endParaRPr b="0" lang="de-DE" sz="630" strike="noStrike" u="none">
              <a:solidFill>
                <a:srgbClr val="000000"/>
              </a:solidFill>
              <a:effectLst/>
              <a:uFillTx/>
              <a:latin typeface="Arial"/>
            </a:endParaRPr>
          </a:p>
        </p:txBody>
      </p:sp>
      <p:sp>
        <p:nvSpPr>
          <p:cNvPr id="772" name="Text 6"/>
          <p:cNvSpPr/>
          <p:nvPr/>
        </p:nvSpPr>
        <p:spPr>
          <a:xfrm>
            <a:off x="542880" y="1557360"/>
            <a:ext cx="213408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Precautionary, rights-focused, comprehensive</a:t>
            </a:r>
            <a:endParaRPr b="0" lang="de-DE" sz="780" strike="noStrike" u="none">
              <a:solidFill>
                <a:srgbClr val="000000"/>
              </a:solidFill>
              <a:effectLst/>
              <a:uFillTx/>
              <a:latin typeface="Arial"/>
            </a:endParaRPr>
          </a:p>
        </p:txBody>
      </p:sp>
      <p:sp>
        <p:nvSpPr>
          <p:cNvPr id="773" name="Text 7"/>
          <p:cNvSpPr/>
          <p:nvPr/>
        </p:nvSpPr>
        <p:spPr>
          <a:xfrm>
            <a:off x="542880" y="1776960"/>
            <a:ext cx="235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Scope</a:t>
            </a:r>
            <a:endParaRPr b="0" lang="de-DE" sz="630" strike="noStrike" u="none">
              <a:solidFill>
                <a:srgbClr val="000000"/>
              </a:solidFill>
              <a:effectLst/>
              <a:uFillTx/>
              <a:latin typeface="Arial"/>
            </a:endParaRPr>
          </a:p>
        </p:txBody>
      </p:sp>
      <p:sp>
        <p:nvSpPr>
          <p:cNvPr id="774" name="Text 8"/>
          <p:cNvSpPr/>
          <p:nvPr/>
        </p:nvSpPr>
        <p:spPr>
          <a:xfrm>
            <a:off x="542880" y="1925280"/>
            <a:ext cx="12657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All AI systems in EU market</a:t>
            </a:r>
            <a:endParaRPr b="0" lang="de-DE" sz="780" strike="noStrike" u="none">
              <a:solidFill>
                <a:srgbClr val="000000"/>
              </a:solidFill>
              <a:effectLst/>
              <a:uFillTx/>
              <a:latin typeface="Arial"/>
            </a:endParaRPr>
          </a:p>
        </p:txBody>
      </p:sp>
      <p:sp>
        <p:nvSpPr>
          <p:cNvPr id="775" name="Text 9"/>
          <p:cNvSpPr/>
          <p:nvPr/>
        </p:nvSpPr>
        <p:spPr>
          <a:xfrm>
            <a:off x="542880" y="2144880"/>
            <a:ext cx="2505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Model</a:t>
            </a:r>
            <a:endParaRPr b="0" lang="de-DE" sz="630" strike="noStrike" u="none">
              <a:solidFill>
                <a:srgbClr val="000000"/>
              </a:solidFill>
              <a:effectLst/>
              <a:uFillTx/>
              <a:latin typeface="Arial"/>
            </a:endParaRPr>
          </a:p>
        </p:txBody>
      </p:sp>
      <p:sp>
        <p:nvSpPr>
          <p:cNvPr id="776" name="Text 10"/>
          <p:cNvSpPr/>
          <p:nvPr/>
        </p:nvSpPr>
        <p:spPr>
          <a:xfrm>
            <a:off x="542880" y="2293200"/>
            <a:ext cx="15595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Unified legal framework (binding)</a:t>
            </a:r>
            <a:endParaRPr b="0" lang="de-DE" sz="780" strike="noStrike" u="none">
              <a:solidFill>
                <a:srgbClr val="000000"/>
              </a:solidFill>
              <a:effectLst/>
              <a:uFillTx/>
              <a:latin typeface="Arial"/>
            </a:endParaRPr>
          </a:p>
        </p:txBody>
      </p:sp>
      <p:sp>
        <p:nvSpPr>
          <p:cNvPr id="777" name="Text 11"/>
          <p:cNvSpPr/>
          <p:nvPr/>
        </p:nvSpPr>
        <p:spPr>
          <a:xfrm>
            <a:off x="542880" y="2512800"/>
            <a:ext cx="519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Enforcement</a:t>
            </a:r>
            <a:endParaRPr b="0" lang="de-DE" sz="630" strike="noStrike" u="none">
              <a:solidFill>
                <a:srgbClr val="000000"/>
              </a:solidFill>
              <a:effectLst/>
              <a:uFillTx/>
              <a:latin typeface="Arial"/>
            </a:endParaRPr>
          </a:p>
        </p:txBody>
      </p:sp>
      <p:sp>
        <p:nvSpPr>
          <p:cNvPr id="778" name="Text 12"/>
          <p:cNvSpPr/>
          <p:nvPr/>
        </p:nvSpPr>
        <p:spPr>
          <a:xfrm>
            <a:off x="542880" y="2661120"/>
            <a:ext cx="14414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Mandatory ex-ante compliance</a:t>
            </a:r>
            <a:endParaRPr b="0" lang="de-DE" sz="780" strike="noStrike" u="none">
              <a:solidFill>
                <a:srgbClr val="000000"/>
              </a:solidFill>
              <a:effectLst/>
              <a:uFillTx/>
              <a:latin typeface="Arial"/>
            </a:endParaRPr>
          </a:p>
        </p:txBody>
      </p:sp>
      <p:sp>
        <p:nvSpPr>
          <p:cNvPr id="779" name="Text 13"/>
          <p:cNvSpPr/>
          <p:nvPr/>
        </p:nvSpPr>
        <p:spPr>
          <a:xfrm>
            <a:off x="542880" y="2880720"/>
            <a:ext cx="3733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Penalties</a:t>
            </a:r>
            <a:endParaRPr b="0" lang="de-DE" sz="630" strike="noStrike" u="none">
              <a:solidFill>
                <a:srgbClr val="000000"/>
              </a:solidFill>
              <a:effectLst/>
              <a:uFillTx/>
              <a:latin typeface="Arial"/>
            </a:endParaRPr>
          </a:p>
        </p:txBody>
      </p:sp>
      <p:sp>
        <p:nvSpPr>
          <p:cNvPr id="780" name="Text 14"/>
          <p:cNvSpPr/>
          <p:nvPr/>
        </p:nvSpPr>
        <p:spPr>
          <a:xfrm>
            <a:off x="542880" y="3029040"/>
            <a:ext cx="12693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€30M or 6% global revenue</a:t>
            </a:r>
            <a:endParaRPr b="0" lang="de-DE" sz="780" strike="noStrike" u="none">
              <a:solidFill>
                <a:srgbClr val="000000"/>
              </a:solidFill>
              <a:effectLst/>
              <a:uFillTx/>
              <a:latin typeface="Arial"/>
            </a:endParaRPr>
          </a:p>
        </p:txBody>
      </p:sp>
      <p:sp>
        <p:nvSpPr>
          <p:cNvPr id="781" name="Text 15"/>
          <p:cNvSpPr/>
          <p:nvPr/>
        </p:nvSpPr>
        <p:spPr>
          <a:xfrm>
            <a:off x="542880" y="3248640"/>
            <a:ext cx="3492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Timeline</a:t>
            </a:r>
            <a:endParaRPr b="0" lang="de-DE" sz="630" strike="noStrike" u="none">
              <a:solidFill>
                <a:srgbClr val="000000"/>
              </a:solidFill>
              <a:effectLst/>
              <a:uFillTx/>
              <a:latin typeface="Arial"/>
            </a:endParaRPr>
          </a:p>
        </p:txBody>
      </p:sp>
      <p:sp>
        <p:nvSpPr>
          <p:cNvPr id="782" name="Text 16"/>
          <p:cNvSpPr/>
          <p:nvPr/>
        </p:nvSpPr>
        <p:spPr>
          <a:xfrm>
            <a:off x="542880" y="3396960"/>
            <a:ext cx="8154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Fixed (2025-2027)</a:t>
            </a:r>
            <a:endParaRPr b="0" lang="de-DE" sz="780" strike="noStrike" u="none">
              <a:solidFill>
                <a:srgbClr val="000000"/>
              </a:solidFill>
              <a:effectLst/>
              <a:uFillTx/>
              <a:latin typeface="Arial"/>
            </a:endParaRPr>
          </a:p>
        </p:txBody>
      </p:sp>
      <p:sp>
        <p:nvSpPr>
          <p:cNvPr id="783" name="Text 17"/>
          <p:cNvSpPr/>
          <p:nvPr/>
        </p:nvSpPr>
        <p:spPr>
          <a:xfrm>
            <a:off x="4757760" y="1137600"/>
            <a:ext cx="16876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US Sectoral Approach</a:t>
            </a:r>
            <a:endParaRPr b="0" lang="de-DE" sz="1090" strike="noStrike" u="none">
              <a:solidFill>
                <a:srgbClr val="000000"/>
              </a:solidFill>
              <a:effectLst/>
              <a:uFillTx/>
              <a:latin typeface="Arial"/>
            </a:endParaRPr>
          </a:p>
        </p:txBody>
      </p:sp>
      <p:sp>
        <p:nvSpPr>
          <p:cNvPr id="784" name="Text 18"/>
          <p:cNvSpPr/>
          <p:nvPr/>
        </p:nvSpPr>
        <p:spPr>
          <a:xfrm>
            <a:off x="4757760" y="1409040"/>
            <a:ext cx="4442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Philosophy</a:t>
            </a:r>
            <a:endParaRPr b="0" lang="de-DE" sz="630" strike="noStrike" u="none">
              <a:solidFill>
                <a:srgbClr val="000000"/>
              </a:solidFill>
              <a:effectLst/>
              <a:uFillTx/>
              <a:latin typeface="Arial"/>
            </a:endParaRPr>
          </a:p>
        </p:txBody>
      </p:sp>
      <p:sp>
        <p:nvSpPr>
          <p:cNvPr id="785" name="Text 19"/>
          <p:cNvSpPr/>
          <p:nvPr/>
        </p:nvSpPr>
        <p:spPr>
          <a:xfrm>
            <a:off x="4757760" y="1557360"/>
            <a:ext cx="205668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Innovation-friendly, market-focused, flexible</a:t>
            </a:r>
            <a:endParaRPr b="0" lang="de-DE" sz="780" strike="noStrike" u="none">
              <a:solidFill>
                <a:srgbClr val="000000"/>
              </a:solidFill>
              <a:effectLst/>
              <a:uFillTx/>
              <a:latin typeface="Arial"/>
            </a:endParaRPr>
          </a:p>
        </p:txBody>
      </p:sp>
      <p:sp>
        <p:nvSpPr>
          <p:cNvPr id="786" name="Text 20"/>
          <p:cNvSpPr/>
          <p:nvPr/>
        </p:nvSpPr>
        <p:spPr>
          <a:xfrm>
            <a:off x="4757760" y="1776960"/>
            <a:ext cx="2354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Scope</a:t>
            </a:r>
            <a:endParaRPr b="0" lang="de-DE" sz="630" strike="noStrike" u="none">
              <a:solidFill>
                <a:srgbClr val="000000"/>
              </a:solidFill>
              <a:effectLst/>
              <a:uFillTx/>
              <a:latin typeface="Arial"/>
            </a:endParaRPr>
          </a:p>
        </p:txBody>
      </p:sp>
      <p:sp>
        <p:nvSpPr>
          <p:cNvPr id="787" name="Text 21"/>
          <p:cNvSpPr/>
          <p:nvPr/>
        </p:nvSpPr>
        <p:spPr>
          <a:xfrm>
            <a:off x="4757760" y="1925280"/>
            <a:ext cx="19699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Sector-specific (FDA, FTC, SEC, CFTC, EEOC)</a:t>
            </a:r>
            <a:endParaRPr b="0" lang="de-DE" sz="780" strike="noStrike" u="none">
              <a:solidFill>
                <a:srgbClr val="000000"/>
              </a:solidFill>
              <a:effectLst/>
              <a:uFillTx/>
              <a:latin typeface="Arial"/>
            </a:endParaRPr>
          </a:p>
        </p:txBody>
      </p:sp>
      <p:sp>
        <p:nvSpPr>
          <p:cNvPr id="788" name="Text 22"/>
          <p:cNvSpPr/>
          <p:nvPr/>
        </p:nvSpPr>
        <p:spPr>
          <a:xfrm>
            <a:off x="4757760" y="2144880"/>
            <a:ext cx="2505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Model</a:t>
            </a:r>
            <a:endParaRPr b="0" lang="de-DE" sz="630" strike="noStrike" u="none">
              <a:solidFill>
                <a:srgbClr val="000000"/>
              </a:solidFill>
              <a:effectLst/>
              <a:uFillTx/>
              <a:latin typeface="Arial"/>
            </a:endParaRPr>
          </a:p>
        </p:txBody>
      </p:sp>
      <p:sp>
        <p:nvSpPr>
          <p:cNvPr id="789" name="Text 23"/>
          <p:cNvSpPr/>
          <p:nvPr/>
        </p:nvSpPr>
        <p:spPr>
          <a:xfrm>
            <a:off x="4757760" y="2293200"/>
            <a:ext cx="21459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Fragmented guidance (NIST AI RMF voluntary)</a:t>
            </a:r>
            <a:endParaRPr b="0" lang="de-DE" sz="780" strike="noStrike" u="none">
              <a:solidFill>
                <a:srgbClr val="000000"/>
              </a:solidFill>
              <a:effectLst/>
              <a:uFillTx/>
              <a:latin typeface="Arial"/>
            </a:endParaRPr>
          </a:p>
        </p:txBody>
      </p:sp>
      <p:sp>
        <p:nvSpPr>
          <p:cNvPr id="790" name="Text 24"/>
          <p:cNvSpPr/>
          <p:nvPr/>
        </p:nvSpPr>
        <p:spPr>
          <a:xfrm>
            <a:off x="4757760" y="2512800"/>
            <a:ext cx="519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Enforcement</a:t>
            </a:r>
            <a:endParaRPr b="0" lang="de-DE" sz="630" strike="noStrike" u="none">
              <a:solidFill>
                <a:srgbClr val="000000"/>
              </a:solidFill>
              <a:effectLst/>
              <a:uFillTx/>
              <a:latin typeface="Arial"/>
            </a:endParaRPr>
          </a:p>
        </p:txBody>
      </p:sp>
      <p:sp>
        <p:nvSpPr>
          <p:cNvPr id="791" name="Text 25"/>
          <p:cNvSpPr/>
          <p:nvPr/>
        </p:nvSpPr>
        <p:spPr>
          <a:xfrm>
            <a:off x="4757760" y="2661120"/>
            <a:ext cx="14000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Selective ex-post enforcement</a:t>
            </a:r>
            <a:endParaRPr b="0" lang="de-DE" sz="780" strike="noStrike" u="none">
              <a:solidFill>
                <a:srgbClr val="000000"/>
              </a:solidFill>
              <a:effectLst/>
              <a:uFillTx/>
              <a:latin typeface="Arial"/>
            </a:endParaRPr>
          </a:p>
        </p:txBody>
      </p:sp>
      <p:sp>
        <p:nvSpPr>
          <p:cNvPr id="792" name="Text 26"/>
          <p:cNvSpPr/>
          <p:nvPr/>
        </p:nvSpPr>
        <p:spPr>
          <a:xfrm>
            <a:off x="4757760" y="2880720"/>
            <a:ext cx="3733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Penalties</a:t>
            </a:r>
            <a:endParaRPr b="0" lang="de-DE" sz="630" strike="noStrike" u="none">
              <a:solidFill>
                <a:srgbClr val="000000"/>
              </a:solidFill>
              <a:effectLst/>
              <a:uFillTx/>
              <a:latin typeface="Arial"/>
            </a:endParaRPr>
          </a:p>
        </p:txBody>
      </p:sp>
      <p:sp>
        <p:nvSpPr>
          <p:cNvPr id="793" name="Text 27"/>
          <p:cNvSpPr/>
          <p:nvPr/>
        </p:nvSpPr>
        <p:spPr>
          <a:xfrm>
            <a:off x="4757760" y="3029040"/>
            <a:ext cx="13874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Variable by sector and agency</a:t>
            </a:r>
            <a:endParaRPr b="0" lang="de-DE" sz="780" strike="noStrike" u="none">
              <a:solidFill>
                <a:srgbClr val="000000"/>
              </a:solidFill>
              <a:effectLst/>
              <a:uFillTx/>
              <a:latin typeface="Arial"/>
            </a:endParaRPr>
          </a:p>
        </p:txBody>
      </p:sp>
      <p:sp>
        <p:nvSpPr>
          <p:cNvPr id="794" name="Text 28"/>
          <p:cNvSpPr/>
          <p:nvPr/>
        </p:nvSpPr>
        <p:spPr>
          <a:xfrm>
            <a:off x="4757760" y="3248640"/>
            <a:ext cx="3492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Timeline</a:t>
            </a:r>
            <a:endParaRPr b="0" lang="de-DE" sz="630" strike="noStrike" u="none">
              <a:solidFill>
                <a:srgbClr val="000000"/>
              </a:solidFill>
              <a:effectLst/>
              <a:uFillTx/>
              <a:latin typeface="Arial"/>
            </a:endParaRPr>
          </a:p>
        </p:txBody>
      </p:sp>
      <p:sp>
        <p:nvSpPr>
          <p:cNvPr id="795" name="Text 29"/>
          <p:cNvSpPr/>
          <p:nvPr/>
        </p:nvSpPr>
        <p:spPr>
          <a:xfrm>
            <a:off x="4757760" y="3396960"/>
            <a:ext cx="12758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0" lang="en-US" sz="780" strike="noStrike" u="none">
                <a:solidFill>
                  <a:srgbClr val="cbd5e1"/>
                </a:solidFill>
                <a:effectLst/>
                <a:uFillTx/>
                <a:latin typeface="Calibri"/>
              </a:rPr>
              <a:t>Evolving (no fixed deadline)</a:t>
            </a:r>
            <a:endParaRPr b="0" lang="de-DE" sz="780" strike="noStrike" u="none">
              <a:solidFill>
                <a:srgbClr val="000000"/>
              </a:solidFill>
              <a:effectLst/>
              <a:uFillTx/>
              <a:latin typeface="Arial"/>
            </a:endParaRPr>
          </a:p>
        </p:txBody>
      </p:sp>
      <p:sp>
        <p:nvSpPr>
          <p:cNvPr id="796" name="Shape 30"/>
          <p:cNvSpPr/>
          <p:nvPr/>
        </p:nvSpPr>
        <p:spPr>
          <a:xfrm>
            <a:off x="428760" y="3723840"/>
            <a:ext cx="8286480" cy="11318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797" name="Shape 31"/>
          <p:cNvSpPr/>
          <p:nvPr/>
        </p:nvSpPr>
        <p:spPr>
          <a:xfrm>
            <a:off x="428760" y="3723840"/>
            <a:ext cx="28080" cy="113184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98" name="Text 32"/>
          <p:cNvSpPr/>
          <p:nvPr/>
        </p:nvSpPr>
        <p:spPr>
          <a:xfrm>
            <a:off x="514440" y="3809520"/>
            <a:ext cx="283140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Recommended Strategy: Tiered Compliance Model</a:t>
            </a:r>
            <a:endParaRPr b="0" lang="de-DE" sz="880" strike="noStrike" u="none">
              <a:solidFill>
                <a:srgbClr val="000000"/>
              </a:solidFill>
              <a:effectLst/>
              <a:uFillTx/>
              <a:latin typeface="Arial"/>
            </a:endParaRPr>
          </a:p>
        </p:txBody>
      </p:sp>
      <p:sp>
        <p:nvSpPr>
          <p:cNvPr id="799" name="Text 33"/>
          <p:cNvSpPr/>
          <p:nvPr/>
        </p:nvSpPr>
        <p:spPr>
          <a:xfrm>
            <a:off x="514440" y="4041720"/>
            <a:ext cx="7034760" cy="13932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30" strike="noStrike" u="none">
                <a:solidFill>
                  <a:srgbClr val="ffffff"/>
                </a:solidFill>
                <a:effectLst/>
                <a:uFillTx/>
                <a:latin typeface="Calibri"/>
              </a:rPr>
              <a:t>Tier 1 (Baseline):</a:t>
            </a:r>
            <a:r>
              <a:rPr b="0" lang="en-US" sz="780" strike="noStrike" u="none">
                <a:solidFill>
                  <a:srgbClr val="cbd5e1"/>
                </a:solidFill>
                <a:effectLst/>
                <a:uFillTx/>
                <a:latin typeface="Calibri"/>
              </a:rPr>
              <a:t> Adopt EU AI Act compliance for all organizations. 8 mandatory controls for high-risk systems ensure comprehensive risk management.</a:t>
            </a:r>
            <a:endParaRPr b="0" lang="de-DE" sz="780" strike="noStrike" u="none">
              <a:solidFill>
                <a:srgbClr val="000000"/>
              </a:solidFill>
              <a:effectLst/>
              <a:uFillTx/>
              <a:latin typeface="Arial"/>
            </a:endParaRPr>
          </a:p>
        </p:txBody>
      </p:sp>
      <p:sp>
        <p:nvSpPr>
          <p:cNvPr id="800" name="Text 34"/>
          <p:cNvSpPr/>
          <p:nvPr/>
        </p:nvSpPr>
        <p:spPr>
          <a:xfrm>
            <a:off x="514440" y="4223880"/>
            <a:ext cx="7028280" cy="13932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30" strike="noStrike" u="none">
                <a:solidFill>
                  <a:srgbClr val="ffffff"/>
                </a:solidFill>
                <a:effectLst/>
                <a:uFillTx/>
                <a:latin typeface="Calibri"/>
              </a:rPr>
              <a:t>Tier 2 (Sectoral Overlay):</a:t>
            </a:r>
            <a:r>
              <a:rPr b="0" lang="en-US" sz="780" strike="noStrike" u="none">
                <a:solidFill>
                  <a:srgbClr val="cbd5e1"/>
                </a:solidFill>
                <a:effectLst/>
                <a:uFillTx/>
                <a:latin typeface="Calibri"/>
              </a:rPr>
              <a:t> Add US sector-specific requirements (FDA for healthcare, SEC for finance, FTC for consumer protection, EEOC for employment).</a:t>
            </a:r>
            <a:endParaRPr b="0" lang="de-DE" sz="780" strike="noStrike" u="none">
              <a:solidFill>
                <a:srgbClr val="000000"/>
              </a:solidFill>
              <a:effectLst/>
              <a:uFillTx/>
              <a:latin typeface="Arial"/>
            </a:endParaRPr>
          </a:p>
        </p:txBody>
      </p:sp>
      <p:sp>
        <p:nvSpPr>
          <p:cNvPr id="801" name="Text 35"/>
          <p:cNvSpPr/>
          <p:nvPr/>
        </p:nvSpPr>
        <p:spPr>
          <a:xfrm>
            <a:off x="514440" y="4406040"/>
            <a:ext cx="5351040" cy="13932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30" strike="noStrike" u="none">
                <a:solidFill>
                  <a:srgbClr val="ffffff"/>
                </a:solidFill>
                <a:effectLst/>
                <a:uFillTx/>
                <a:latin typeface="Calibri"/>
              </a:rPr>
              <a:t>Tier 3 (Emerging Markets):</a:t>
            </a:r>
            <a:r>
              <a:rPr b="0" lang="en-US" sz="780" strike="noStrike" u="none">
                <a:solidFill>
                  <a:srgbClr val="cbd5e1"/>
                </a:solidFill>
                <a:effectLst/>
                <a:uFillTx/>
                <a:latin typeface="Calibri"/>
              </a:rPr>
              <a:t> Extend to UK AI Bill, Canada AIDA, and other jurisdictions using NIST AI RMF as baseline.</a:t>
            </a:r>
            <a:endParaRPr b="0" lang="de-DE" sz="780" strike="noStrike" u="none">
              <a:solidFill>
                <a:srgbClr val="000000"/>
              </a:solidFill>
              <a:effectLst/>
              <a:uFillTx/>
              <a:latin typeface="Arial"/>
            </a:endParaRPr>
          </a:p>
        </p:txBody>
      </p:sp>
      <p:sp>
        <p:nvSpPr>
          <p:cNvPr id="802" name="Text 36"/>
          <p:cNvSpPr/>
          <p:nvPr/>
        </p:nvSpPr>
        <p:spPr>
          <a:xfrm>
            <a:off x="514440" y="4588200"/>
            <a:ext cx="4905720" cy="13932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30" strike="noStrike" u="none">
                <a:solidFill>
                  <a:srgbClr val="ffffff"/>
                </a:solidFill>
                <a:effectLst/>
                <a:uFillTx/>
                <a:latin typeface="Calibri"/>
              </a:rPr>
              <a:t>Outcome:</a:t>
            </a:r>
            <a:r>
              <a:rPr b="0" lang="en-US" sz="780" strike="noStrike" u="none">
                <a:solidFill>
                  <a:srgbClr val="cbd5e1"/>
                </a:solidFill>
                <a:effectLst/>
                <a:uFillTx/>
                <a:latin typeface="Calibri"/>
              </a:rPr>
              <a:t> Single unified AI governance structure supporting global compliance with minimal redundancy.</a:t>
            </a:r>
            <a:endParaRPr b="0" lang="de-DE" sz="78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3" name="Image 0" descr="preencoded.png"/>
          <p:cNvPicPr/>
          <p:nvPr/>
        </p:nvPicPr>
        <p:blipFill>
          <a:blip r:embed="rId1"/>
          <a:stretch/>
        </p:blipFill>
        <p:spPr>
          <a:xfrm>
            <a:off x="0" y="0"/>
            <a:ext cx="9143640" cy="5143320"/>
          </a:xfrm>
          <a:prstGeom prst="rect">
            <a:avLst/>
          </a:prstGeom>
          <a:noFill/>
          <a:ln w="0">
            <a:noFill/>
          </a:ln>
        </p:spPr>
      </p:pic>
      <p:sp>
        <p:nvSpPr>
          <p:cNvPr id="804" name="Text 0"/>
          <p:cNvSpPr/>
          <p:nvPr/>
        </p:nvSpPr>
        <p:spPr>
          <a:xfrm>
            <a:off x="428760" y="485640"/>
            <a:ext cx="230652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Looking Ahead</a:t>
            </a:r>
            <a:endParaRPr b="0" lang="de-DE" sz="2430" strike="noStrike" u="none">
              <a:solidFill>
                <a:srgbClr val="000000"/>
              </a:solidFill>
              <a:effectLst/>
              <a:uFillTx/>
              <a:latin typeface="Arial"/>
            </a:endParaRPr>
          </a:p>
        </p:txBody>
      </p:sp>
      <p:sp>
        <p:nvSpPr>
          <p:cNvPr id="805" name="Text 1"/>
          <p:cNvSpPr/>
          <p:nvPr/>
        </p:nvSpPr>
        <p:spPr>
          <a:xfrm>
            <a:off x="428760" y="864360"/>
            <a:ext cx="335772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2026 and Beyond: Timeline + Maturity</a:t>
            </a:r>
            <a:endParaRPr b="0" lang="de-DE" sz="1490" strike="noStrike" u="none">
              <a:solidFill>
                <a:srgbClr val="000000"/>
              </a:solidFill>
              <a:effectLst/>
              <a:uFillTx/>
              <a:latin typeface="Arial"/>
            </a:endParaRPr>
          </a:p>
        </p:txBody>
      </p:sp>
      <p:sp>
        <p:nvSpPr>
          <p:cNvPr id="806" name="Text 2"/>
          <p:cNvSpPr/>
          <p:nvPr/>
        </p:nvSpPr>
        <p:spPr>
          <a:xfrm>
            <a:off x="542880" y="1194840"/>
            <a:ext cx="14986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Evolution Timeline</a:t>
            </a:r>
            <a:endParaRPr b="0" lang="de-DE" sz="1090" strike="noStrike" u="none">
              <a:solidFill>
                <a:srgbClr val="000000"/>
              </a:solidFill>
              <a:effectLst/>
              <a:uFillTx/>
              <a:latin typeface="Arial"/>
            </a:endParaRPr>
          </a:p>
        </p:txBody>
      </p:sp>
      <p:sp>
        <p:nvSpPr>
          <p:cNvPr id="807" name="Text 3"/>
          <p:cNvSpPr/>
          <p:nvPr/>
        </p:nvSpPr>
        <p:spPr>
          <a:xfrm>
            <a:off x="542880" y="1466280"/>
            <a:ext cx="1854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2026</a:t>
            </a:r>
            <a:endParaRPr b="0" lang="de-DE" sz="630" strike="noStrike" u="none">
              <a:solidFill>
                <a:srgbClr val="000000"/>
              </a:solidFill>
              <a:effectLst/>
              <a:uFillTx/>
              <a:latin typeface="Arial"/>
            </a:endParaRPr>
          </a:p>
        </p:txBody>
      </p:sp>
      <p:sp>
        <p:nvSpPr>
          <p:cNvPr id="808" name="Text 4"/>
          <p:cNvSpPr/>
          <p:nvPr/>
        </p:nvSpPr>
        <p:spPr>
          <a:xfrm>
            <a:off x="542880" y="1614600"/>
            <a:ext cx="8622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fffff"/>
                </a:solidFill>
                <a:effectLst/>
                <a:uFillTx/>
                <a:latin typeface="Calibri"/>
              </a:rPr>
              <a:t>Year of the Agent</a:t>
            </a:r>
            <a:endParaRPr b="0" lang="de-DE" sz="790" strike="noStrike" u="none">
              <a:solidFill>
                <a:srgbClr val="000000"/>
              </a:solidFill>
              <a:effectLst/>
              <a:uFillTx/>
              <a:latin typeface="Arial"/>
            </a:endParaRPr>
          </a:p>
        </p:txBody>
      </p:sp>
      <p:sp>
        <p:nvSpPr>
          <p:cNvPr id="809" name="Text 5"/>
          <p:cNvSpPr/>
          <p:nvPr/>
        </p:nvSpPr>
        <p:spPr>
          <a:xfrm>
            <a:off x="542880" y="1791360"/>
            <a:ext cx="279792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Enterprise adoption of RAG, verification chains, specialized workflows.</a:t>
            </a:r>
            <a:endParaRPr b="0" lang="de-DE" sz="670" strike="noStrike" u="none">
              <a:solidFill>
                <a:srgbClr val="000000"/>
              </a:solidFill>
              <a:effectLst/>
              <a:uFillTx/>
              <a:latin typeface="Arial"/>
            </a:endParaRPr>
          </a:p>
        </p:txBody>
      </p:sp>
      <p:sp>
        <p:nvSpPr>
          <p:cNvPr id="810" name="Text 6"/>
          <p:cNvSpPr/>
          <p:nvPr/>
        </p:nvSpPr>
        <p:spPr>
          <a:xfrm>
            <a:off x="542880" y="1969200"/>
            <a:ext cx="3963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2027-2028</a:t>
            </a:r>
            <a:endParaRPr b="0" lang="de-DE" sz="630" strike="noStrike" u="none">
              <a:solidFill>
                <a:srgbClr val="000000"/>
              </a:solidFill>
              <a:effectLst/>
              <a:uFillTx/>
              <a:latin typeface="Arial"/>
            </a:endParaRPr>
          </a:p>
        </p:txBody>
      </p:sp>
      <p:sp>
        <p:nvSpPr>
          <p:cNvPr id="811" name="Text 7"/>
          <p:cNvSpPr/>
          <p:nvPr/>
        </p:nvSpPr>
        <p:spPr>
          <a:xfrm>
            <a:off x="542880" y="2117520"/>
            <a:ext cx="13089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fffff"/>
                </a:solidFill>
                <a:effectLst/>
                <a:uFillTx/>
                <a:latin typeface="Calibri"/>
              </a:rPr>
              <a:t>Multi-Agent Orchestration</a:t>
            </a:r>
            <a:endParaRPr b="0" lang="de-DE" sz="790" strike="noStrike" u="none">
              <a:solidFill>
                <a:srgbClr val="000000"/>
              </a:solidFill>
              <a:effectLst/>
              <a:uFillTx/>
              <a:latin typeface="Arial"/>
            </a:endParaRPr>
          </a:p>
        </p:txBody>
      </p:sp>
      <p:sp>
        <p:nvSpPr>
          <p:cNvPr id="812" name="Text 8"/>
          <p:cNvSpPr/>
          <p:nvPr/>
        </p:nvSpPr>
        <p:spPr>
          <a:xfrm>
            <a:off x="542880" y="2294280"/>
            <a:ext cx="280656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Agents hiring agents. Dynamic team formation for complex problems.</a:t>
            </a:r>
            <a:endParaRPr b="0" lang="de-DE" sz="670" strike="noStrike" u="none">
              <a:solidFill>
                <a:srgbClr val="000000"/>
              </a:solidFill>
              <a:effectLst/>
              <a:uFillTx/>
              <a:latin typeface="Arial"/>
            </a:endParaRPr>
          </a:p>
        </p:txBody>
      </p:sp>
      <p:sp>
        <p:nvSpPr>
          <p:cNvPr id="813" name="Text 9"/>
          <p:cNvSpPr/>
          <p:nvPr/>
        </p:nvSpPr>
        <p:spPr>
          <a:xfrm>
            <a:off x="542880" y="2472120"/>
            <a:ext cx="231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2029+</a:t>
            </a:r>
            <a:endParaRPr b="0" lang="de-DE" sz="630" strike="noStrike" u="none">
              <a:solidFill>
                <a:srgbClr val="000000"/>
              </a:solidFill>
              <a:effectLst/>
              <a:uFillTx/>
              <a:latin typeface="Arial"/>
            </a:endParaRPr>
          </a:p>
        </p:txBody>
      </p:sp>
      <p:sp>
        <p:nvSpPr>
          <p:cNvPr id="814" name="Text 10"/>
          <p:cNvSpPr/>
          <p:nvPr/>
        </p:nvSpPr>
        <p:spPr>
          <a:xfrm>
            <a:off x="542880" y="2620440"/>
            <a:ext cx="136116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fffff"/>
                </a:solidFill>
                <a:effectLst/>
                <a:uFillTx/>
                <a:latin typeface="Calibri"/>
              </a:rPr>
              <a:t>Autonomous Organizations</a:t>
            </a:r>
            <a:endParaRPr b="0" lang="de-DE" sz="790" strike="noStrike" u="none">
              <a:solidFill>
                <a:srgbClr val="000000"/>
              </a:solidFill>
              <a:effectLst/>
              <a:uFillTx/>
              <a:latin typeface="Arial"/>
            </a:endParaRPr>
          </a:p>
        </p:txBody>
      </p:sp>
      <p:sp>
        <p:nvSpPr>
          <p:cNvPr id="815" name="Text 11"/>
          <p:cNvSpPr/>
          <p:nvPr/>
        </p:nvSpPr>
        <p:spPr>
          <a:xfrm>
            <a:off x="542880" y="2797200"/>
            <a:ext cx="254808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Self-managing workflows; humans set strategy, agents execute.</a:t>
            </a:r>
            <a:endParaRPr b="0" lang="de-DE" sz="670" strike="noStrike" u="none">
              <a:solidFill>
                <a:srgbClr val="000000"/>
              </a:solidFill>
              <a:effectLst/>
              <a:uFillTx/>
              <a:latin typeface="Arial"/>
            </a:endParaRPr>
          </a:p>
        </p:txBody>
      </p:sp>
      <p:sp>
        <p:nvSpPr>
          <p:cNvPr id="816" name="Text 12"/>
          <p:cNvSpPr/>
          <p:nvPr/>
        </p:nvSpPr>
        <p:spPr>
          <a:xfrm>
            <a:off x="4739760" y="1194840"/>
            <a:ext cx="202752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Validation Maturity Levels</a:t>
            </a:r>
            <a:endParaRPr b="0" lang="de-DE" sz="1090" strike="noStrike" u="none">
              <a:solidFill>
                <a:srgbClr val="000000"/>
              </a:solidFill>
              <a:effectLst/>
              <a:uFillTx/>
              <a:latin typeface="Arial"/>
            </a:endParaRPr>
          </a:p>
        </p:txBody>
      </p:sp>
      <p:sp>
        <p:nvSpPr>
          <p:cNvPr id="817" name="Text 13"/>
          <p:cNvSpPr/>
          <p:nvPr/>
        </p:nvSpPr>
        <p:spPr>
          <a:xfrm>
            <a:off x="4739760" y="1466280"/>
            <a:ext cx="1050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Level 1: Human Validation</a:t>
            </a:r>
            <a:endParaRPr b="0" lang="de-DE" sz="630" strike="noStrike" u="none">
              <a:solidFill>
                <a:srgbClr val="000000"/>
              </a:solidFill>
              <a:effectLst/>
              <a:uFillTx/>
              <a:latin typeface="Arial"/>
            </a:endParaRPr>
          </a:p>
        </p:txBody>
      </p:sp>
      <p:sp>
        <p:nvSpPr>
          <p:cNvPr id="818" name="Text 14"/>
          <p:cNvSpPr/>
          <p:nvPr/>
        </p:nvSpPr>
        <p:spPr>
          <a:xfrm>
            <a:off x="4739760" y="1607400"/>
            <a:ext cx="226728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Humans validate all AI output (current state, bottleneck).</a:t>
            </a:r>
            <a:endParaRPr b="0" lang="de-DE" sz="670" strike="noStrike" u="none">
              <a:solidFill>
                <a:srgbClr val="000000"/>
              </a:solidFill>
              <a:effectLst/>
              <a:uFillTx/>
              <a:latin typeface="Arial"/>
            </a:endParaRPr>
          </a:p>
        </p:txBody>
      </p:sp>
      <p:sp>
        <p:nvSpPr>
          <p:cNvPr id="819" name="Text 15"/>
          <p:cNvSpPr/>
          <p:nvPr/>
        </p:nvSpPr>
        <p:spPr>
          <a:xfrm>
            <a:off x="4739760" y="1785240"/>
            <a:ext cx="10260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Level 2: Hybrid Validation</a:t>
            </a:r>
            <a:endParaRPr b="0" lang="de-DE" sz="630" strike="noStrike" u="none">
              <a:solidFill>
                <a:srgbClr val="000000"/>
              </a:solidFill>
              <a:effectLst/>
              <a:uFillTx/>
              <a:latin typeface="Arial"/>
            </a:endParaRPr>
          </a:p>
        </p:txBody>
      </p:sp>
      <p:sp>
        <p:nvSpPr>
          <p:cNvPr id="820" name="Text 16"/>
          <p:cNvSpPr/>
          <p:nvPr/>
        </p:nvSpPr>
        <p:spPr>
          <a:xfrm>
            <a:off x="4739760" y="1926360"/>
            <a:ext cx="236340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Humans + AI validate together; AI flags suspicious outputs.</a:t>
            </a:r>
            <a:endParaRPr b="0" lang="de-DE" sz="670" strike="noStrike" u="none">
              <a:solidFill>
                <a:srgbClr val="000000"/>
              </a:solidFill>
              <a:effectLst/>
              <a:uFillTx/>
              <a:latin typeface="Arial"/>
            </a:endParaRPr>
          </a:p>
        </p:txBody>
      </p:sp>
      <p:sp>
        <p:nvSpPr>
          <p:cNvPr id="821" name="Text 17"/>
          <p:cNvSpPr/>
          <p:nvPr/>
        </p:nvSpPr>
        <p:spPr>
          <a:xfrm>
            <a:off x="4739760" y="2104200"/>
            <a:ext cx="10659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Level 3: AI-to-AI Validation</a:t>
            </a:r>
            <a:endParaRPr b="0" lang="de-DE" sz="630" strike="noStrike" u="none">
              <a:solidFill>
                <a:srgbClr val="000000"/>
              </a:solidFill>
              <a:effectLst/>
              <a:uFillTx/>
              <a:latin typeface="Arial"/>
            </a:endParaRPr>
          </a:p>
        </p:txBody>
      </p:sp>
      <p:sp>
        <p:nvSpPr>
          <p:cNvPr id="822" name="Text 18"/>
          <p:cNvSpPr/>
          <p:nvPr/>
        </p:nvSpPr>
        <p:spPr>
          <a:xfrm>
            <a:off x="4739760" y="2245320"/>
            <a:ext cx="266868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Agents validate agents; humans spot-check validators (2026-2027).</a:t>
            </a:r>
            <a:endParaRPr b="0" lang="de-DE" sz="670" strike="noStrike" u="none">
              <a:solidFill>
                <a:srgbClr val="000000"/>
              </a:solidFill>
              <a:effectLst/>
              <a:uFillTx/>
              <a:latin typeface="Arial"/>
            </a:endParaRPr>
          </a:p>
        </p:txBody>
      </p:sp>
      <p:sp>
        <p:nvSpPr>
          <p:cNvPr id="823" name="Text 19"/>
          <p:cNvSpPr/>
          <p:nvPr/>
        </p:nvSpPr>
        <p:spPr>
          <a:xfrm>
            <a:off x="4739760" y="2423160"/>
            <a:ext cx="12740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Level 4: Autonomous Validation</a:t>
            </a:r>
            <a:endParaRPr b="0" lang="de-DE" sz="630" strike="noStrike" u="none">
              <a:solidFill>
                <a:srgbClr val="000000"/>
              </a:solidFill>
              <a:effectLst/>
              <a:uFillTx/>
              <a:latin typeface="Arial"/>
            </a:endParaRPr>
          </a:p>
        </p:txBody>
      </p:sp>
      <p:sp>
        <p:nvSpPr>
          <p:cNvPr id="824" name="Text 20"/>
          <p:cNvSpPr/>
          <p:nvPr/>
        </p:nvSpPr>
        <p:spPr>
          <a:xfrm>
            <a:off x="4739760" y="2564280"/>
            <a:ext cx="257220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Agents validate and correct other agents autonomously (2028+).</a:t>
            </a:r>
            <a:endParaRPr b="0" lang="de-DE" sz="670" strike="noStrike" u="none">
              <a:solidFill>
                <a:srgbClr val="000000"/>
              </a:solidFill>
              <a:effectLst/>
              <a:uFillTx/>
              <a:latin typeface="Arial"/>
            </a:endParaRPr>
          </a:p>
        </p:txBody>
      </p:sp>
      <p:sp>
        <p:nvSpPr>
          <p:cNvPr id="825" name="Text 21"/>
          <p:cNvSpPr/>
          <p:nvPr/>
        </p:nvSpPr>
        <p:spPr>
          <a:xfrm>
            <a:off x="4739760" y="2742120"/>
            <a:ext cx="12762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30" strike="noStrike" u="none">
                <a:solidFill>
                  <a:srgbClr val="a0aec0"/>
                </a:solidFill>
                <a:effectLst/>
                <a:uFillTx/>
                <a:latin typeface="Calibri"/>
              </a:rPr>
              <a:t>Level 5: Self-Correcting Systems</a:t>
            </a:r>
            <a:endParaRPr b="0" lang="de-DE" sz="630" strike="noStrike" u="none">
              <a:solidFill>
                <a:srgbClr val="000000"/>
              </a:solidFill>
              <a:effectLst/>
              <a:uFillTx/>
              <a:latin typeface="Arial"/>
            </a:endParaRPr>
          </a:p>
        </p:txBody>
      </p:sp>
      <p:sp>
        <p:nvSpPr>
          <p:cNvPr id="826" name="Text 22"/>
          <p:cNvSpPr/>
          <p:nvPr/>
        </p:nvSpPr>
        <p:spPr>
          <a:xfrm>
            <a:off x="4739760" y="2883240"/>
            <a:ext cx="2924640" cy="12672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0" lang="en-US" sz="670" strike="noStrike" u="none">
                <a:solidFill>
                  <a:srgbClr val="cbd5e1"/>
                </a:solidFill>
                <a:effectLst/>
                <a:uFillTx/>
                <a:latin typeface="Calibri"/>
              </a:rPr>
              <a:t>Agents learn from validation feedback; continuous improvement (2029+).</a:t>
            </a:r>
            <a:endParaRPr b="0" lang="de-DE" sz="670" strike="noStrike" u="none">
              <a:solidFill>
                <a:srgbClr val="000000"/>
              </a:solidFill>
              <a:effectLst/>
              <a:uFillTx/>
              <a:latin typeface="Arial"/>
            </a:endParaRPr>
          </a:p>
        </p:txBody>
      </p:sp>
      <p:sp>
        <p:nvSpPr>
          <p:cNvPr id="827" name="Shape 23"/>
          <p:cNvSpPr/>
          <p:nvPr/>
        </p:nvSpPr>
        <p:spPr>
          <a:xfrm>
            <a:off x="428760" y="3146760"/>
            <a:ext cx="8286480" cy="56700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28" name="Shape 24"/>
          <p:cNvSpPr/>
          <p:nvPr/>
        </p:nvSpPr>
        <p:spPr>
          <a:xfrm>
            <a:off x="428760" y="3146760"/>
            <a:ext cx="28080" cy="56700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29" name="Text 25"/>
          <p:cNvSpPr/>
          <p:nvPr/>
        </p:nvSpPr>
        <p:spPr>
          <a:xfrm>
            <a:off x="500040" y="3218040"/>
            <a:ext cx="4903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f59e0b"/>
                </a:solidFill>
                <a:effectLst/>
                <a:uFillTx/>
                <a:latin typeface="Calibri"/>
              </a:rPr>
              <a:t>Key Insight</a:t>
            </a:r>
            <a:endParaRPr b="0" lang="de-DE" sz="690" strike="noStrike" u="none">
              <a:solidFill>
                <a:srgbClr val="000000"/>
              </a:solidFill>
              <a:effectLst/>
              <a:uFillTx/>
              <a:latin typeface="Arial"/>
            </a:endParaRPr>
          </a:p>
        </p:txBody>
      </p:sp>
      <p:sp>
        <p:nvSpPr>
          <p:cNvPr id="830" name="Text 26"/>
          <p:cNvSpPr/>
          <p:nvPr/>
        </p:nvSpPr>
        <p:spPr>
          <a:xfrm>
            <a:off x="500040" y="3382560"/>
            <a:ext cx="814356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0" lang="en-US" sz="730" strike="noStrike" u="none">
                <a:solidFill>
                  <a:srgbClr val="cbd5e1"/>
                </a:solidFill>
                <a:effectLst/>
                <a:uFillTx/>
                <a:latin typeface="Calibri"/>
              </a:rPr>
              <a:t>We are moving from "Chat to Action" and from "Human Validation to Autonomous Validation." Organizations that master each maturity level will lead the autonomous agent revolution.</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1" name="Image 0" descr="preencoded.png"/>
          <p:cNvPicPr/>
          <p:nvPr/>
        </p:nvPicPr>
        <p:blipFill>
          <a:blip r:embed="rId1"/>
          <a:stretch/>
        </p:blipFill>
        <p:spPr>
          <a:xfrm>
            <a:off x="0" y="0"/>
            <a:ext cx="9143640" cy="5143320"/>
          </a:xfrm>
          <a:prstGeom prst="rect">
            <a:avLst/>
          </a:prstGeom>
          <a:noFill/>
          <a:ln w="0">
            <a:noFill/>
          </a:ln>
        </p:spPr>
      </p:pic>
      <p:sp>
        <p:nvSpPr>
          <p:cNvPr id="832"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33" name="Shape 1"/>
          <p:cNvSpPr/>
          <p:nvPr/>
        </p:nvSpPr>
        <p:spPr>
          <a:xfrm>
            <a:off x="571680" y="428760"/>
            <a:ext cx="8000640" cy="56880"/>
          </a:xfrm>
          <a:prstGeom prst="rect">
            <a:avLst/>
          </a:prstGeom>
          <a:solidFill>
            <a:srgbClr val="ec4899"/>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834" name="Text 2"/>
          <p:cNvSpPr/>
          <p:nvPr/>
        </p:nvSpPr>
        <p:spPr>
          <a:xfrm>
            <a:off x="571680" y="642960"/>
            <a:ext cx="17413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Summary</a:t>
            </a:r>
            <a:endParaRPr b="0" lang="de-DE" sz="2860" strike="noStrike" u="none">
              <a:solidFill>
                <a:srgbClr val="000000"/>
              </a:solidFill>
              <a:effectLst/>
              <a:uFillTx/>
              <a:latin typeface="Arial"/>
            </a:endParaRPr>
          </a:p>
        </p:txBody>
      </p:sp>
      <p:sp>
        <p:nvSpPr>
          <p:cNvPr id="835" name="Text 3"/>
          <p:cNvSpPr/>
          <p:nvPr/>
        </p:nvSpPr>
        <p:spPr>
          <a:xfrm>
            <a:off x="571680" y="1154520"/>
            <a:ext cx="269388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What You Need to Do Now</a:t>
            </a:r>
            <a:endParaRPr b="0" lang="de-DE" sz="1700" strike="noStrike" u="none">
              <a:solidFill>
                <a:srgbClr val="000000"/>
              </a:solidFill>
              <a:effectLst/>
              <a:uFillTx/>
              <a:latin typeface="Arial"/>
            </a:endParaRPr>
          </a:p>
        </p:txBody>
      </p:sp>
      <p:sp>
        <p:nvSpPr>
          <p:cNvPr id="836" name="Text 4"/>
          <p:cNvSpPr/>
          <p:nvPr/>
        </p:nvSpPr>
        <p:spPr>
          <a:xfrm>
            <a:off x="571680" y="1538280"/>
            <a:ext cx="1408320" cy="271440"/>
          </a:xfrm>
          <a:prstGeom prst="rect">
            <a:avLst/>
          </a:prstGeom>
          <a:noFill/>
          <a:ln w="0">
            <a:noFill/>
          </a:ln>
        </p:spPr>
        <p:style>
          <a:lnRef idx="0"/>
          <a:fillRef idx="0"/>
          <a:effectRef idx="0"/>
          <a:fontRef idx="minor"/>
        </p:style>
        <p:txBody>
          <a:bodyPr wrap="none" lIns="0" rIns="0" tIns="0" bIns="68040" anchor="t">
            <a:spAutoFit/>
          </a:bodyPr>
          <a:p>
            <a:pPr defTabSz="914400">
              <a:lnSpc>
                <a:spcPts val="1599"/>
              </a:lnSpc>
              <a:tabLst>
                <a:tab algn="l" pos="0"/>
              </a:tabLst>
            </a:pPr>
            <a:r>
              <a:rPr b="1" lang="en-US" sz="1200" strike="noStrike" u="none">
                <a:solidFill>
                  <a:srgbClr val="3b82f6"/>
                </a:solidFill>
                <a:effectLst/>
                <a:uFillTx/>
                <a:latin typeface="Calibri"/>
              </a:rPr>
              <a:t>Your 30-Day Sprint</a:t>
            </a:r>
            <a:endParaRPr b="0" lang="de-DE" sz="1200" strike="noStrike" u="none">
              <a:solidFill>
                <a:srgbClr val="000000"/>
              </a:solidFill>
              <a:effectLst/>
              <a:uFillTx/>
              <a:latin typeface="Arial"/>
            </a:endParaRPr>
          </a:p>
        </p:txBody>
      </p:sp>
      <p:sp>
        <p:nvSpPr>
          <p:cNvPr id="837" name="Text 5"/>
          <p:cNvSpPr/>
          <p:nvPr/>
        </p:nvSpPr>
        <p:spPr>
          <a:xfrm>
            <a:off x="942840" y="2008080"/>
            <a:ext cx="26676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Week 1:</a:t>
            </a:r>
            <a:r>
              <a:rPr b="0" lang="en-US" sz="1160" strike="noStrike" u="none">
                <a:solidFill>
                  <a:srgbClr val="cbd5e1"/>
                </a:solidFill>
                <a:effectLst/>
                <a:uFillTx/>
                <a:latin typeface="Calibri"/>
              </a:rPr>
              <a:t> Audit workflows for ambiguity</a:t>
            </a:r>
            <a:endParaRPr b="0" lang="de-DE" sz="1160" strike="noStrike" u="none">
              <a:solidFill>
                <a:srgbClr val="000000"/>
              </a:solidFill>
              <a:effectLst/>
              <a:uFillTx/>
              <a:latin typeface="Arial"/>
            </a:endParaRPr>
          </a:p>
        </p:txBody>
      </p:sp>
      <p:sp>
        <p:nvSpPr>
          <p:cNvPr id="838" name="Text 6"/>
          <p:cNvSpPr/>
          <p:nvPr/>
        </p:nvSpPr>
        <p:spPr>
          <a:xfrm>
            <a:off x="942840" y="2322360"/>
            <a:ext cx="24238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Week 2:</a:t>
            </a:r>
            <a:r>
              <a:rPr b="0" lang="en-US" sz="1160" strike="noStrike" u="none">
                <a:solidFill>
                  <a:srgbClr val="cbd5e1"/>
                </a:solidFill>
                <a:effectLst/>
                <a:uFillTx/>
                <a:latin typeface="Calibri"/>
              </a:rPr>
              <a:t> Build RAG knowledge base</a:t>
            </a:r>
            <a:endParaRPr b="0" lang="de-DE" sz="1160" strike="noStrike" u="none">
              <a:solidFill>
                <a:srgbClr val="000000"/>
              </a:solidFill>
              <a:effectLst/>
              <a:uFillTx/>
              <a:latin typeface="Arial"/>
            </a:endParaRPr>
          </a:p>
        </p:txBody>
      </p:sp>
      <p:sp>
        <p:nvSpPr>
          <p:cNvPr id="839" name="Text 7"/>
          <p:cNvSpPr/>
          <p:nvPr/>
        </p:nvSpPr>
        <p:spPr>
          <a:xfrm>
            <a:off x="942840" y="2636640"/>
            <a:ext cx="262080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Week 3:</a:t>
            </a:r>
            <a:r>
              <a:rPr b="0" lang="en-US" sz="1160" strike="noStrike" u="none">
                <a:solidFill>
                  <a:srgbClr val="cbd5e1"/>
                </a:solidFill>
                <a:effectLst/>
                <a:uFillTx/>
                <a:latin typeface="Calibri"/>
              </a:rPr>
              <a:t> Implement Verification Loops</a:t>
            </a:r>
            <a:endParaRPr b="0" lang="de-DE" sz="1160" strike="noStrike" u="none">
              <a:solidFill>
                <a:srgbClr val="000000"/>
              </a:solidFill>
              <a:effectLst/>
              <a:uFillTx/>
              <a:latin typeface="Arial"/>
            </a:endParaRPr>
          </a:p>
        </p:txBody>
      </p:sp>
      <p:sp>
        <p:nvSpPr>
          <p:cNvPr id="840" name="Text 8"/>
          <p:cNvSpPr/>
          <p:nvPr/>
        </p:nvSpPr>
        <p:spPr>
          <a:xfrm>
            <a:off x="942840" y="2950920"/>
            <a:ext cx="18795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Week 4:</a:t>
            </a:r>
            <a:r>
              <a:rPr b="0" lang="en-US" sz="1160" strike="noStrike" u="none">
                <a:solidFill>
                  <a:srgbClr val="cbd5e1"/>
                </a:solidFill>
                <a:effectLst/>
                <a:uFillTx/>
                <a:latin typeface="Calibri"/>
              </a:rPr>
              <a:t> Launch Pilot Agent</a:t>
            </a:r>
            <a:endParaRPr b="0" lang="de-DE" sz="1160" strike="noStrike" u="none">
              <a:solidFill>
                <a:srgbClr val="000000"/>
              </a:solidFill>
              <a:effectLst/>
              <a:uFillTx/>
              <a:latin typeface="Arial"/>
            </a:endParaRPr>
          </a:p>
        </p:txBody>
      </p:sp>
      <p:sp>
        <p:nvSpPr>
          <p:cNvPr id="841" name="Shape 9"/>
          <p:cNvSpPr/>
          <p:nvPr/>
        </p:nvSpPr>
        <p:spPr>
          <a:xfrm>
            <a:off x="571680" y="3301200"/>
            <a:ext cx="3857400" cy="63900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42" name="Shape 10"/>
          <p:cNvSpPr/>
          <p:nvPr/>
        </p:nvSpPr>
        <p:spPr>
          <a:xfrm>
            <a:off x="571680" y="3301200"/>
            <a:ext cx="28080" cy="63900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43" name="Text 11"/>
          <p:cNvSpPr/>
          <p:nvPr/>
        </p:nvSpPr>
        <p:spPr>
          <a:xfrm>
            <a:off x="571680" y="3301200"/>
            <a:ext cx="3857400" cy="407160"/>
          </a:xfrm>
          <a:prstGeom prst="rect">
            <a:avLst/>
          </a:prstGeom>
          <a:noFill/>
          <a:ln w="0">
            <a:noFill/>
          </a:ln>
        </p:spPr>
        <p:style>
          <a:lnRef idx="0"/>
          <a:fillRef idx="0"/>
          <a:effectRef idx="0"/>
          <a:fontRef idx="minor"/>
        </p:style>
        <p:txBody>
          <a:bodyPr lIns="102240" rIns="102240" tIns="101880" bIns="101880" anchor="t">
            <a:spAutoFit/>
          </a:bodyPr>
          <a:p>
            <a:pPr defTabSz="914400">
              <a:lnSpc>
                <a:spcPts val="1599"/>
              </a:lnSpc>
              <a:tabLst>
                <a:tab algn="l" pos="0"/>
              </a:tabLst>
            </a:pPr>
            <a:r>
              <a:rPr b="1" lang="en-US" sz="1200" strike="noStrike" u="none">
                <a:solidFill>
                  <a:srgbClr val="ffffff"/>
                </a:solidFill>
                <a:effectLst/>
                <a:uFillTx/>
                <a:latin typeface="Calibri"/>
              </a:rPr>
              <a:t>"Start small, verify everything, scale trust."</a:t>
            </a:r>
            <a:endParaRPr b="0" lang="de-DE" sz="1200" strike="noStrike" u="none">
              <a:solidFill>
                <a:srgbClr val="000000"/>
              </a:solidFill>
              <a:effectLst/>
              <a:uFillTx/>
              <a:latin typeface="Arial"/>
            </a:endParaRPr>
          </a:p>
        </p:txBody>
      </p:sp>
      <p:sp>
        <p:nvSpPr>
          <p:cNvPr id="844" name="Shape 12"/>
          <p:cNvSpPr/>
          <p:nvPr/>
        </p:nvSpPr>
        <p:spPr>
          <a:xfrm>
            <a:off x="4714920" y="1538280"/>
            <a:ext cx="3857400" cy="240156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845" name="Image 1" descr="preencoded.png"/>
          <p:cNvPicPr/>
          <p:nvPr/>
        </p:nvPicPr>
        <p:blipFill>
          <a:blip r:embed="rId2"/>
          <a:stretch/>
        </p:blipFill>
        <p:spPr>
          <a:xfrm>
            <a:off x="4800600" y="1623960"/>
            <a:ext cx="3685680" cy="223020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6" name="Image 0" descr="preencoded.png"/>
          <p:cNvPicPr/>
          <p:nvPr/>
        </p:nvPicPr>
        <p:blipFill>
          <a:blip r:embed="rId1"/>
          <a:stretch/>
        </p:blipFill>
        <p:spPr>
          <a:xfrm>
            <a:off x="0" y="0"/>
            <a:ext cx="9143640" cy="5143320"/>
          </a:xfrm>
          <a:prstGeom prst="rect">
            <a:avLst/>
          </a:prstGeom>
          <a:noFill/>
          <a:ln w="0">
            <a:noFill/>
          </a:ln>
        </p:spPr>
      </p:pic>
      <p:sp>
        <p:nvSpPr>
          <p:cNvPr id="847" name="Text 0"/>
          <p:cNvSpPr/>
          <p:nvPr/>
        </p:nvSpPr>
        <p:spPr>
          <a:xfrm>
            <a:off x="2227320" y="428760"/>
            <a:ext cx="4689000" cy="406800"/>
          </a:xfrm>
          <a:prstGeom prst="rect">
            <a:avLst/>
          </a:prstGeom>
          <a:noFill/>
          <a:ln w="0">
            <a:noFill/>
          </a:ln>
        </p:spPr>
        <p:style>
          <a:lnRef idx="0"/>
          <a:fillRef idx="0"/>
          <a:effectRef idx="0"/>
          <a:fontRef idx="minor"/>
        </p:style>
        <p:txBody>
          <a:bodyPr wrap="none" lIns="0" rIns="0" tIns="0" bIns="0" anchor="t">
            <a:spAutoFit/>
          </a:bodyPr>
          <a:p>
            <a:pPr algn="ctr" defTabSz="914400">
              <a:lnSpc>
                <a:spcPts val="3200"/>
              </a:lnSpc>
              <a:tabLst>
                <a:tab algn="l" pos="0"/>
              </a:tabLst>
            </a:pPr>
            <a:r>
              <a:rPr b="1" lang="en-US" sz="2430" strike="noStrike" u="none">
                <a:solidFill>
                  <a:srgbClr val="ffffff"/>
                </a:solidFill>
                <a:effectLst/>
                <a:uFillTx/>
                <a:latin typeface="Calibri"/>
              </a:rPr>
              <a:t>The AI Orchestration Skill Tree</a:t>
            </a:r>
            <a:endParaRPr b="0" lang="de-DE" sz="2430" strike="noStrike" u="none">
              <a:solidFill>
                <a:srgbClr val="000000"/>
              </a:solidFill>
              <a:effectLst/>
              <a:uFillTx/>
              <a:latin typeface="Arial"/>
            </a:endParaRPr>
          </a:p>
        </p:txBody>
      </p:sp>
      <p:sp>
        <p:nvSpPr>
          <p:cNvPr id="848" name="Text 1"/>
          <p:cNvSpPr/>
          <p:nvPr/>
        </p:nvSpPr>
        <p:spPr>
          <a:xfrm>
            <a:off x="3075480" y="951840"/>
            <a:ext cx="2992680" cy="178200"/>
          </a:xfrm>
          <a:prstGeom prst="rect">
            <a:avLst/>
          </a:prstGeom>
          <a:noFill/>
          <a:ln w="0">
            <a:noFill/>
          </a:ln>
        </p:spPr>
        <p:style>
          <a:lnRef idx="0"/>
          <a:fillRef idx="0"/>
          <a:effectRef idx="0"/>
          <a:fontRef idx="minor"/>
        </p:style>
        <p:txBody>
          <a:bodyPr wrap="none" lIns="0" rIns="0" tIns="0" bIns="0" anchor="t">
            <a:spAutoFit/>
          </a:bodyPr>
          <a:p>
            <a:pPr algn="ctr" defTabSz="914400">
              <a:lnSpc>
                <a:spcPts val="1400"/>
              </a:lnSpc>
              <a:tabLst>
                <a:tab algn="l" pos="0"/>
              </a:tabLst>
            </a:pPr>
            <a:r>
              <a:rPr b="0" lang="en-US" sz="1050" strike="noStrike" u="none">
                <a:solidFill>
                  <a:srgbClr val="a0aec0"/>
                </a:solidFill>
                <a:effectLst/>
                <a:uFillTx/>
                <a:latin typeface="Calibri"/>
              </a:rPr>
              <a:t>From Steering to Scaling: Four Levels of Mastery</a:t>
            </a:r>
            <a:endParaRPr b="0" lang="de-DE" sz="1050" strike="noStrike" u="none">
              <a:solidFill>
                <a:srgbClr val="000000"/>
              </a:solidFill>
              <a:effectLst/>
              <a:uFillTx/>
              <a:latin typeface="Arial"/>
            </a:endParaRPr>
          </a:p>
        </p:txBody>
      </p:sp>
      <p:sp>
        <p:nvSpPr>
          <p:cNvPr id="849" name="Shape 2"/>
          <p:cNvSpPr/>
          <p:nvPr/>
        </p:nvSpPr>
        <p:spPr>
          <a:xfrm>
            <a:off x="428760" y="1986480"/>
            <a:ext cx="4057200" cy="7927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50" name="Shape 3"/>
          <p:cNvSpPr/>
          <p:nvPr/>
        </p:nvSpPr>
        <p:spPr>
          <a:xfrm>
            <a:off x="428760" y="1986480"/>
            <a:ext cx="28080" cy="792720"/>
          </a:xfrm>
          <a:prstGeom prst="rect">
            <a:avLst/>
          </a:prstGeom>
          <a:solidFill>
            <a:srgbClr val="3b82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51" name="Shape 4"/>
          <p:cNvSpPr/>
          <p:nvPr/>
        </p:nvSpPr>
        <p:spPr>
          <a:xfrm>
            <a:off x="514440" y="2072160"/>
            <a:ext cx="856800" cy="249840"/>
          </a:xfrm>
          <a:prstGeom prst="rect">
            <a:avLst/>
          </a:prstGeom>
          <a:solidFill>
            <a:srgbClr val="3b82f6">
              <a:alpha val="20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52" name="Text 5"/>
          <p:cNvSpPr/>
          <p:nvPr/>
        </p:nvSpPr>
        <p:spPr>
          <a:xfrm>
            <a:off x="514440" y="2072160"/>
            <a:ext cx="856800" cy="230040"/>
          </a:xfrm>
          <a:prstGeom prst="rect">
            <a:avLst/>
          </a:prstGeom>
          <a:noFill/>
          <a:ln w="0">
            <a:noFill/>
          </a:ln>
        </p:spPr>
        <p:style>
          <a:lnRef idx="0"/>
          <a:fillRef idx="0"/>
          <a:effectRef idx="0"/>
          <a:fontRef idx="minor"/>
        </p:style>
        <p:txBody>
          <a:bodyPr lIns="84960" rIns="84960" tIns="57600" bIns="57600" anchor="t">
            <a:spAutoFit/>
          </a:bodyPr>
          <a:p>
            <a:pPr algn="ctr" defTabSz="914400">
              <a:lnSpc>
                <a:spcPts val="901"/>
              </a:lnSpc>
              <a:tabLst>
                <a:tab algn="l" pos="0"/>
              </a:tabLst>
            </a:pPr>
            <a:r>
              <a:rPr b="1" lang="en-US" sz="690" strike="noStrike" u="none">
                <a:solidFill>
                  <a:srgbClr val="60a5fa"/>
                </a:solidFill>
                <a:effectLst/>
                <a:uFillTx/>
                <a:latin typeface="Calibri"/>
              </a:rPr>
              <a:t>Level 1</a:t>
            </a:r>
            <a:endParaRPr b="0" lang="de-DE" sz="690" strike="noStrike" u="none">
              <a:solidFill>
                <a:srgbClr val="000000"/>
              </a:solidFill>
              <a:effectLst/>
              <a:uFillTx/>
              <a:latin typeface="Arial"/>
            </a:endParaRPr>
          </a:p>
        </p:txBody>
      </p:sp>
      <p:sp>
        <p:nvSpPr>
          <p:cNvPr id="853" name="Text 6"/>
          <p:cNvSpPr/>
          <p:nvPr/>
        </p:nvSpPr>
        <p:spPr>
          <a:xfrm>
            <a:off x="1486080" y="2072160"/>
            <a:ext cx="16574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Conditioning &amp; Steering</a:t>
            </a:r>
            <a:endParaRPr b="0" lang="de-DE" sz="1090" strike="noStrike" u="none">
              <a:solidFill>
                <a:srgbClr val="000000"/>
              </a:solidFill>
              <a:effectLst/>
              <a:uFillTx/>
              <a:latin typeface="Arial"/>
            </a:endParaRPr>
          </a:p>
        </p:txBody>
      </p:sp>
      <p:sp>
        <p:nvSpPr>
          <p:cNvPr id="854" name="Text 7"/>
          <p:cNvSpPr/>
          <p:nvPr/>
        </p:nvSpPr>
        <p:spPr>
          <a:xfrm>
            <a:off x="1486080" y="2329560"/>
            <a:ext cx="291420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0" lang="en-US" sz="780" strike="noStrike" u="none">
                <a:solidFill>
                  <a:srgbClr val="cbd5e1"/>
                </a:solidFill>
                <a:effectLst/>
                <a:uFillTx/>
                <a:latin typeface="Calibri"/>
              </a:rPr>
              <a:t>Specify clear intent. Engineer context. Design constraints (schemas, rubrics, tool access).</a:t>
            </a:r>
            <a:endParaRPr b="0" lang="de-DE" sz="780" strike="noStrike" u="none">
              <a:solidFill>
                <a:srgbClr val="000000"/>
              </a:solidFill>
              <a:effectLst/>
              <a:uFillTx/>
              <a:latin typeface="Arial"/>
            </a:endParaRPr>
          </a:p>
        </p:txBody>
      </p:sp>
      <p:sp>
        <p:nvSpPr>
          <p:cNvPr id="855" name="Shape 8"/>
          <p:cNvSpPr/>
          <p:nvPr/>
        </p:nvSpPr>
        <p:spPr>
          <a:xfrm>
            <a:off x="4657680" y="1986480"/>
            <a:ext cx="4057200" cy="7927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56" name="Shape 9"/>
          <p:cNvSpPr/>
          <p:nvPr/>
        </p:nvSpPr>
        <p:spPr>
          <a:xfrm>
            <a:off x="4657680" y="1986480"/>
            <a:ext cx="28080" cy="792720"/>
          </a:xfrm>
          <a:prstGeom prst="rect">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57" name="Shape 10"/>
          <p:cNvSpPr/>
          <p:nvPr/>
        </p:nvSpPr>
        <p:spPr>
          <a:xfrm>
            <a:off x="4743360" y="2072160"/>
            <a:ext cx="856800" cy="249840"/>
          </a:xfrm>
          <a:prstGeom prst="rect">
            <a:avLst/>
          </a:prstGeom>
          <a:solidFill>
            <a:srgbClr val="8b5cf6">
              <a:alpha val="20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58" name="Text 11"/>
          <p:cNvSpPr/>
          <p:nvPr/>
        </p:nvSpPr>
        <p:spPr>
          <a:xfrm>
            <a:off x="4743360" y="2072160"/>
            <a:ext cx="856800" cy="230040"/>
          </a:xfrm>
          <a:prstGeom prst="rect">
            <a:avLst/>
          </a:prstGeom>
          <a:noFill/>
          <a:ln w="0">
            <a:noFill/>
          </a:ln>
        </p:spPr>
        <p:style>
          <a:lnRef idx="0"/>
          <a:fillRef idx="0"/>
          <a:effectRef idx="0"/>
          <a:fontRef idx="minor"/>
        </p:style>
        <p:txBody>
          <a:bodyPr lIns="84960" rIns="84960" tIns="57600" bIns="57600" anchor="t">
            <a:spAutoFit/>
          </a:bodyPr>
          <a:p>
            <a:pPr algn="ctr" defTabSz="914400">
              <a:lnSpc>
                <a:spcPts val="901"/>
              </a:lnSpc>
              <a:tabLst>
                <a:tab algn="l" pos="0"/>
              </a:tabLst>
            </a:pPr>
            <a:r>
              <a:rPr b="1" lang="en-US" sz="690" strike="noStrike" u="none">
                <a:solidFill>
                  <a:srgbClr val="a78bfa"/>
                </a:solidFill>
                <a:effectLst/>
                <a:uFillTx/>
                <a:latin typeface="Calibri"/>
              </a:rPr>
              <a:t>Level 2</a:t>
            </a:r>
            <a:endParaRPr b="0" lang="de-DE" sz="690" strike="noStrike" u="none">
              <a:solidFill>
                <a:srgbClr val="000000"/>
              </a:solidFill>
              <a:effectLst/>
              <a:uFillTx/>
              <a:latin typeface="Arial"/>
            </a:endParaRPr>
          </a:p>
        </p:txBody>
      </p:sp>
      <p:sp>
        <p:nvSpPr>
          <p:cNvPr id="859" name="Text 12"/>
          <p:cNvSpPr/>
          <p:nvPr/>
        </p:nvSpPr>
        <p:spPr>
          <a:xfrm>
            <a:off x="5715000" y="2072160"/>
            <a:ext cx="16502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Authority &amp; Verification</a:t>
            </a:r>
            <a:endParaRPr b="0" lang="de-DE" sz="1090" strike="noStrike" u="none">
              <a:solidFill>
                <a:srgbClr val="000000"/>
              </a:solidFill>
              <a:effectLst/>
              <a:uFillTx/>
              <a:latin typeface="Arial"/>
            </a:endParaRPr>
          </a:p>
        </p:txBody>
      </p:sp>
      <p:sp>
        <p:nvSpPr>
          <p:cNvPr id="860" name="Text 13"/>
          <p:cNvSpPr/>
          <p:nvPr/>
        </p:nvSpPr>
        <p:spPr>
          <a:xfrm>
            <a:off x="5715000" y="2329560"/>
            <a:ext cx="291420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0" lang="en-US" sz="780" strike="noStrike" u="none">
                <a:solidFill>
                  <a:srgbClr val="cbd5e1"/>
                </a:solidFill>
                <a:effectLst/>
                <a:uFillTx/>
                <a:latin typeface="Calibri"/>
              </a:rPr>
              <a:t>Maintain human control. Design verification mechanisms. Ensure provenance and traceability.</a:t>
            </a:r>
            <a:endParaRPr b="0" lang="de-DE" sz="780" strike="noStrike" u="none">
              <a:solidFill>
                <a:srgbClr val="000000"/>
              </a:solidFill>
              <a:effectLst/>
              <a:uFillTx/>
              <a:latin typeface="Arial"/>
            </a:endParaRPr>
          </a:p>
        </p:txBody>
      </p:sp>
      <p:sp>
        <p:nvSpPr>
          <p:cNvPr id="861" name="Shape 14"/>
          <p:cNvSpPr/>
          <p:nvPr/>
        </p:nvSpPr>
        <p:spPr>
          <a:xfrm>
            <a:off x="428760" y="2922480"/>
            <a:ext cx="4057200" cy="7927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62" name="Shape 15"/>
          <p:cNvSpPr/>
          <p:nvPr/>
        </p:nvSpPr>
        <p:spPr>
          <a:xfrm>
            <a:off x="428760" y="2922480"/>
            <a:ext cx="28080" cy="792720"/>
          </a:xfrm>
          <a:prstGeom prst="rect">
            <a:avLst/>
          </a:prstGeom>
          <a:solidFill>
            <a:srgbClr val="ec4899"/>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63" name="Shape 16"/>
          <p:cNvSpPr/>
          <p:nvPr/>
        </p:nvSpPr>
        <p:spPr>
          <a:xfrm>
            <a:off x="514440" y="3008160"/>
            <a:ext cx="856800" cy="249840"/>
          </a:xfrm>
          <a:prstGeom prst="rect">
            <a:avLst/>
          </a:prstGeom>
          <a:solidFill>
            <a:srgbClr val="ec4899">
              <a:alpha val="20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64" name="Text 17"/>
          <p:cNvSpPr/>
          <p:nvPr/>
        </p:nvSpPr>
        <p:spPr>
          <a:xfrm>
            <a:off x="514440" y="3008160"/>
            <a:ext cx="856800" cy="230040"/>
          </a:xfrm>
          <a:prstGeom prst="rect">
            <a:avLst/>
          </a:prstGeom>
          <a:noFill/>
          <a:ln w="0">
            <a:noFill/>
          </a:ln>
        </p:spPr>
        <p:style>
          <a:lnRef idx="0"/>
          <a:fillRef idx="0"/>
          <a:effectRef idx="0"/>
          <a:fontRef idx="minor"/>
        </p:style>
        <p:txBody>
          <a:bodyPr lIns="84960" rIns="84960" tIns="57600" bIns="57600" anchor="t">
            <a:spAutoFit/>
          </a:bodyPr>
          <a:p>
            <a:pPr algn="ctr" defTabSz="914400">
              <a:lnSpc>
                <a:spcPts val="901"/>
              </a:lnSpc>
              <a:tabLst>
                <a:tab algn="l" pos="0"/>
              </a:tabLst>
            </a:pPr>
            <a:r>
              <a:rPr b="1" lang="en-US" sz="690" strike="noStrike" u="none">
                <a:solidFill>
                  <a:srgbClr val="f472b6"/>
                </a:solidFill>
                <a:effectLst/>
                <a:uFillTx/>
                <a:latin typeface="Calibri"/>
              </a:rPr>
              <a:t>Level 3</a:t>
            </a:r>
            <a:endParaRPr b="0" lang="de-DE" sz="690" strike="noStrike" u="none">
              <a:solidFill>
                <a:srgbClr val="000000"/>
              </a:solidFill>
              <a:effectLst/>
              <a:uFillTx/>
              <a:latin typeface="Arial"/>
            </a:endParaRPr>
          </a:p>
        </p:txBody>
      </p:sp>
      <p:sp>
        <p:nvSpPr>
          <p:cNvPr id="865" name="Text 18"/>
          <p:cNvSpPr/>
          <p:nvPr/>
        </p:nvSpPr>
        <p:spPr>
          <a:xfrm>
            <a:off x="1486080" y="3008160"/>
            <a:ext cx="187704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Workflows &amp; Orchestration</a:t>
            </a:r>
            <a:endParaRPr b="0" lang="de-DE" sz="1090" strike="noStrike" u="none">
              <a:solidFill>
                <a:srgbClr val="000000"/>
              </a:solidFill>
              <a:effectLst/>
              <a:uFillTx/>
              <a:latin typeface="Arial"/>
            </a:endParaRPr>
          </a:p>
        </p:txBody>
      </p:sp>
      <p:sp>
        <p:nvSpPr>
          <p:cNvPr id="866" name="Text 19"/>
          <p:cNvSpPr/>
          <p:nvPr/>
        </p:nvSpPr>
        <p:spPr>
          <a:xfrm>
            <a:off x="1486080" y="3265200"/>
            <a:ext cx="291420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0" lang="en-US" sz="780" strike="noStrike" u="none">
                <a:solidFill>
                  <a:srgbClr val="cbd5e1"/>
                </a:solidFill>
                <a:effectLst/>
                <a:uFillTx/>
                <a:latin typeface="Calibri"/>
              </a:rPr>
              <a:t>Decompose complex problems into pipelines. Build observability. Create failure taxonomies.</a:t>
            </a:r>
            <a:endParaRPr b="0" lang="de-DE" sz="780" strike="noStrike" u="none">
              <a:solidFill>
                <a:srgbClr val="000000"/>
              </a:solidFill>
              <a:effectLst/>
              <a:uFillTx/>
              <a:latin typeface="Arial"/>
            </a:endParaRPr>
          </a:p>
        </p:txBody>
      </p:sp>
      <p:sp>
        <p:nvSpPr>
          <p:cNvPr id="867" name="Shape 20"/>
          <p:cNvSpPr/>
          <p:nvPr/>
        </p:nvSpPr>
        <p:spPr>
          <a:xfrm>
            <a:off x="4657680" y="2922480"/>
            <a:ext cx="4057200" cy="7927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68" name="Shape 21"/>
          <p:cNvSpPr/>
          <p:nvPr/>
        </p:nvSpPr>
        <p:spPr>
          <a:xfrm>
            <a:off x="4657680" y="2922480"/>
            <a:ext cx="28080" cy="79272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69" name="Shape 22"/>
          <p:cNvSpPr/>
          <p:nvPr/>
        </p:nvSpPr>
        <p:spPr>
          <a:xfrm>
            <a:off x="4743360" y="3008160"/>
            <a:ext cx="856800" cy="249840"/>
          </a:xfrm>
          <a:prstGeom prst="rect">
            <a:avLst/>
          </a:prstGeom>
          <a:solidFill>
            <a:srgbClr val="f59e0b">
              <a:alpha val="20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70" name="Text 23"/>
          <p:cNvSpPr/>
          <p:nvPr/>
        </p:nvSpPr>
        <p:spPr>
          <a:xfrm>
            <a:off x="4743360" y="3008160"/>
            <a:ext cx="856800" cy="230040"/>
          </a:xfrm>
          <a:prstGeom prst="rect">
            <a:avLst/>
          </a:prstGeom>
          <a:noFill/>
          <a:ln w="0">
            <a:noFill/>
          </a:ln>
        </p:spPr>
        <p:style>
          <a:lnRef idx="0"/>
          <a:fillRef idx="0"/>
          <a:effectRef idx="0"/>
          <a:fontRef idx="minor"/>
        </p:style>
        <p:txBody>
          <a:bodyPr lIns="84960" rIns="84960" tIns="57600" bIns="57600" anchor="t">
            <a:spAutoFit/>
          </a:bodyPr>
          <a:p>
            <a:pPr algn="ctr" defTabSz="914400">
              <a:lnSpc>
                <a:spcPts val="901"/>
              </a:lnSpc>
              <a:tabLst>
                <a:tab algn="l" pos="0"/>
              </a:tabLst>
            </a:pPr>
            <a:r>
              <a:rPr b="1" lang="en-US" sz="690" strike="noStrike" u="none">
                <a:solidFill>
                  <a:srgbClr val="fbbf24"/>
                </a:solidFill>
                <a:effectLst/>
                <a:uFillTx/>
                <a:latin typeface="Calibri"/>
              </a:rPr>
              <a:t>Level 4</a:t>
            </a:r>
            <a:endParaRPr b="0" lang="de-DE" sz="690" strike="noStrike" u="none">
              <a:solidFill>
                <a:srgbClr val="000000"/>
              </a:solidFill>
              <a:effectLst/>
              <a:uFillTx/>
              <a:latin typeface="Arial"/>
            </a:endParaRPr>
          </a:p>
        </p:txBody>
      </p:sp>
      <p:sp>
        <p:nvSpPr>
          <p:cNvPr id="871" name="Text 24"/>
          <p:cNvSpPr/>
          <p:nvPr/>
        </p:nvSpPr>
        <p:spPr>
          <a:xfrm>
            <a:off x="5715000" y="3008160"/>
            <a:ext cx="17841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Compounding &amp; Leverage</a:t>
            </a:r>
            <a:endParaRPr b="0" lang="de-DE" sz="1090" strike="noStrike" u="none">
              <a:solidFill>
                <a:srgbClr val="000000"/>
              </a:solidFill>
              <a:effectLst/>
              <a:uFillTx/>
              <a:latin typeface="Arial"/>
            </a:endParaRPr>
          </a:p>
        </p:txBody>
      </p:sp>
      <p:sp>
        <p:nvSpPr>
          <p:cNvPr id="872" name="Text 25"/>
          <p:cNvSpPr/>
          <p:nvPr/>
        </p:nvSpPr>
        <p:spPr>
          <a:xfrm>
            <a:off x="5715000" y="3265200"/>
            <a:ext cx="291420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0" lang="en-US" sz="780" strike="noStrike" u="none">
                <a:solidFill>
                  <a:srgbClr val="cbd5e1"/>
                </a:solidFill>
                <a:effectLst/>
                <a:uFillTx/>
                <a:latin typeface="Calibri"/>
              </a:rPr>
              <a:t>Build evaluation harnesses. Create feedback loops. Enable continuous improvement and scale.</a:t>
            </a:r>
            <a:endParaRPr b="0" lang="de-DE" sz="780" strike="noStrike" u="none">
              <a:solidFill>
                <a:srgbClr val="000000"/>
              </a:solidFill>
              <a:effectLst/>
              <a:uFillTx/>
              <a:latin typeface="Arial"/>
            </a:endParaRPr>
          </a:p>
        </p:txBody>
      </p:sp>
      <p:sp>
        <p:nvSpPr>
          <p:cNvPr id="873" name="Shape 26"/>
          <p:cNvSpPr/>
          <p:nvPr/>
        </p:nvSpPr>
        <p:spPr>
          <a:xfrm>
            <a:off x="428760" y="4412160"/>
            <a:ext cx="8286480" cy="58788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74" name="Shape 27"/>
          <p:cNvSpPr/>
          <p:nvPr/>
        </p:nvSpPr>
        <p:spPr>
          <a:xfrm>
            <a:off x="428760" y="4412160"/>
            <a:ext cx="8286480" cy="6840"/>
          </a:xfrm>
          <a:prstGeom prst="rect">
            <a:avLst/>
          </a:prstGeom>
          <a:solidFill>
            <a:srgbClr val="ffffff"/>
          </a:solidFill>
          <a:ln w="0">
            <a:noFill/>
          </a:ln>
        </p:spPr>
        <p:style>
          <a:lnRef idx="0"/>
          <a:fillRef idx="0"/>
          <a:effectRef idx="0"/>
          <a:fontRef idx="minor"/>
        </p:style>
        <p:txBody>
          <a:bodyPr lIns="90000" rIns="90000" tIns="-37800" bIns="-37800" anchor="t">
            <a:noAutofit/>
          </a:bodyPr>
          <a:p>
            <a:endParaRPr b="0" lang="de-DE" sz="1800" strike="noStrike" u="none">
              <a:solidFill>
                <a:srgbClr val="000000"/>
              </a:solidFill>
              <a:effectLst/>
              <a:uFillTx/>
              <a:latin typeface="Arial"/>
            </a:endParaRPr>
          </a:p>
        </p:txBody>
      </p:sp>
      <p:sp>
        <p:nvSpPr>
          <p:cNvPr id="875" name="Text 28"/>
          <p:cNvSpPr/>
          <p:nvPr/>
        </p:nvSpPr>
        <p:spPr>
          <a:xfrm>
            <a:off x="4035600" y="4505040"/>
            <a:ext cx="1071720" cy="140040"/>
          </a:xfrm>
          <a:prstGeom prst="rect">
            <a:avLst/>
          </a:prstGeom>
          <a:noFill/>
          <a:ln w="0">
            <a:noFill/>
          </a:ln>
        </p:spPr>
        <p:style>
          <a:lnRef idx="0"/>
          <a:fillRef idx="0"/>
          <a:effectRef idx="0"/>
          <a:fontRef idx="minor"/>
        </p:style>
        <p:txBody>
          <a:bodyPr wrap="none" lIns="0" rIns="0" tIns="0" bIns="0" anchor="t">
            <a:spAutoFit/>
          </a:bodyPr>
          <a:p>
            <a:pPr algn="ctr" defTabSz="914400">
              <a:lnSpc>
                <a:spcPts val="1100"/>
              </a:lnSpc>
              <a:tabLst>
                <a:tab algn="l" pos="0"/>
              </a:tabLst>
            </a:pPr>
            <a:r>
              <a:rPr b="1" lang="en-US" sz="790" strike="noStrike" u="none">
                <a:solidFill>
                  <a:srgbClr val="cbd5e1"/>
                </a:solidFill>
                <a:effectLst/>
                <a:uFillTx/>
                <a:latin typeface="Calibri"/>
              </a:rPr>
              <a:t>The Factorio Analogy:</a:t>
            </a:r>
            <a:endParaRPr b="0" lang="de-DE" sz="790" strike="noStrike" u="none">
              <a:solidFill>
                <a:srgbClr val="000000"/>
              </a:solidFill>
              <a:effectLst/>
              <a:uFillTx/>
              <a:latin typeface="Arial"/>
            </a:endParaRPr>
          </a:p>
        </p:txBody>
      </p:sp>
      <p:sp>
        <p:nvSpPr>
          <p:cNvPr id="876" name="Text 29"/>
          <p:cNvSpPr/>
          <p:nvPr/>
        </p:nvSpPr>
        <p:spPr>
          <a:xfrm>
            <a:off x="2125800" y="4717800"/>
            <a:ext cx="4892400" cy="139680"/>
          </a:xfrm>
          <a:prstGeom prst="rect">
            <a:avLst/>
          </a:prstGeom>
          <a:noFill/>
          <a:ln w="0">
            <a:noFill/>
          </a:ln>
        </p:spPr>
        <p:style>
          <a:lnRef idx="0"/>
          <a:fillRef idx="0"/>
          <a:effectRef idx="0"/>
          <a:fontRef idx="minor"/>
        </p:style>
        <p:txBody>
          <a:bodyPr wrap="none" lIns="0" rIns="0" tIns="0" bIns="0" anchor="t">
            <a:spAutoFit/>
          </a:bodyPr>
          <a:p>
            <a:pPr algn="ctr" defTabSz="914400">
              <a:lnSpc>
                <a:spcPts val="1100"/>
              </a:lnSpc>
              <a:tabLst>
                <a:tab algn="l" pos="0"/>
              </a:tabLst>
            </a:pPr>
            <a:r>
              <a:rPr b="0" i="1" lang="en-US" sz="730" strike="noStrike" u="none">
                <a:solidFill>
                  <a:srgbClr val="a0aec0"/>
                </a:solidFill>
                <a:effectLst/>
                <a:uFillTx/>
                <a:latin typeface="Calibri"/>
              </a:rPr>
              <a:t>Begin by crafting (Level 1), automate (Level 2), orchestrate pipelines (Level 3), then create self-improving systems (Level 4).</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7" name="Image 0" descr="preencoded.png"/>
          <p:cNvPicPr/>
          <p:nvPr/>
        </p:nvPicPr>
        <p:blipFill>
          <a:blip r:embed="rId1"/>
          <a:stretch/>
        </p:blipFill>
        <p:spPr>
          <a:xfrm>
            <a:off x="0" y="0"/>
            <a:ext cx="9143640" cy="5143320"/>
          </a:xfrm>
          <a:prstGeom prst="rect">
            <a:avLst/>
          </a:prstGeom>
          <a:noFill/>
          <a:ln w="0">
            <a:noFill/>
          </a:ln>
        </p:spPr>
      </p:pic>
      <p:sp>
        <p:nvSpPr>
          <p:cNvPr id="878" name="Text 0"/>
          <p:cNvSpPr/>
          <p:nvPr/>
        </p:nvSpPr>
        <p:spPr>
          <a:xfrm>
            <a:off x="571680" y="942840"/>
            <a:ext cx="4363200" cy="863280"/>
          </a:xfrm>
          <a:prstGeom prst="rect">
            <a:avLst/>
          </a:prstGeom>
          <a:noFill/>
          <a:ln w="0">
            <a:noFill/>
          </a:ln>
        </p:spPr>
        <p:style>
          <a:lnRef idx="0"/>
          <a:fillRef idx="0"/>
          <a:effectRef idx="0"/>
          <a:fontRef idx="minor"/>
        </p:style>
        <p:txBody>
          <a:bodyPr wrap="none" lIns="0" rIns="0" tIns="0" bIns="0" anchor="t">
            <a:spAutoFit/>
          </a:bodyPr>
          <a:p>
            <a:pPr defTabSz="914400">
              <a:lnSpc>
                <a:spcPts val="6800"/>
              </a:lnSpc>
              <a:tabLst>
                <a:tab algn="l" pos="0"/>
              </a:tabLst>
            </a:pPr>
            <a:r>
              <a:rPr b="1" lang="en-US" sz="6220" spc="-3" strike="noStrike" u="none">
                <a:solidFill>
                  <a:srgbClr val="ffffff"/>
                </a:solidFill>
                <a:effectLst/>
                <a:uFillTx/>
                <a:latin typeface="Calibri"/>
              </a:rPr>
              <a:t>Questions?</a:t>
            </a:r>
            <a:endParaRPr b="0" lang="de-DE" sz="6220" strike="noStrike" u="none">
              <a:solidFill>
                <a:srgbClr val="000000"/>
              </a:solidFill>
              <a:effectLst/>
              <a:uFillTx/>
              <a:latin typeface="Arial"/>
            </a:endParaRPr>
          </a:p>
        </p:txBody>
      </p:sp>
      <p:sp>
        <p:nvSpPr>
          <p:cNvPr id="879" name="Text 1"/>
          <p:cNvSpPr/>
          <p:nvPr/>
        </p:nvSpPr>
        <p:spPr>
          <a:xfrm>
            <a:off x="571680" y="1943280"/>
            <a:ext cx="4449600" cy="356040"/>
          </a:xfrm>
          <a:prstGeom prst="rect">
            <a:avLst/>
          </a:prstGeom>
          <a:noFill/>
          <a:ln w="0">
            <a:noFill/>
          </a:ln>
        </p:spPr>
        <p:style>
          <a:lnRef idx="0"/>
          <a:fillRef idx="0"/>
          <a:effectRef idx="0"/>
          <a:fontRef idx="minor"/>
        </p:style>
        <p:txBody>
          <a:bodyPr wrap="none" lIns="0" rIns="0" tIns="0" bIns="0" anchor="t">
            <a:spAutoFit/>
          </a:bodyPr>
          <a:p>
            <a:pPr defTabSz="914400">
              <a:lnSpc>
                <a:spcPts val="2801"/>
              </a:lnSpc>
              <a:tabLst>
                <a:tab algn="l" pos="0"/>
              </a:tabLst>
            </a:pPr>
            <a:r>
              <a:rPr b="0" lang="en-US" sz="2260" strike="noStrike" u="none">
                <a:solidFill>
                  <a:srgbClr val="a0aec0"/>
                </a:solidFill>
                <a:effectLst/>
                <a:uFillTx/>
                <a:latin typeface="Calibri"/>
              </a:rPr>
              <a:t>Let's discuss your agent strategy.</a:t>
            </a:r>
            <a:endParaRPr b="0" lang="de-DE" sz="2260" strike="noStrike" u="none">
              <a:solidFill>
                <a:srgbClr val="000000"/>
              </a:solidFill>
              <a:effectLst/>
              <a:uFillTx/>
              <a:latin typeface="Arial"/>
            </a:endParaRPr>
          </a:p>
        </p:txBody>
      </p:sp>
      <p:sp>
        <p:nvSpPr>
          <p:cNvPr id="880" name="Text 2"/>
          <p:cNvSpPr/>
          <p:nvPr/>
        </p:nvSpPr>
        <p:spPr>
          <a:xfrm>
            <a:off x="571680" y="3216600"/>
            <a:ext cx="6055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Next Steps</a:t>
            </a:r>
            <a:endParaRPr b="0" lang="de-DE" sz="880" strike="noStrike" u="none">
              <a:solidFill>
                <a:srgbClr val="000000"/>
              </a:solidFill>
              <a:effectLst/>
              <a:uFillTx/>
              <a:latin typeface="Arial"/>
            </a:endParaRPr>
          </a:p>
        </p:txBody>
      </p:sp>
      <p:sp>
        <p:nvSpPr>
          <p:cNvPr id="881" name="Text 3"/>
          <p:cNvSpPr/>
          <p:nvPr/>
        </p:nvSpPr>
        <p:spPr>
          <a:xfrm>
            <a:off x="571680" y="3498480"/>
            <a:ext cx="3785760" cy="435240"/>
          </a:xfrm>
          <a:prstGeom prst="rect">
            <a:avLst/>
          </a:prstGeom>
          <a:noFill/>
          <a:ln w="0">
            <a:noFill/>
          </a:ln>
        </p:spPr>
        <p:style>
          <a:lnRef idx="0"/>
          <a:fillRef idx="0"/>
          <a:effectRef idx="0"/>
          <a:fontRef idx="minor"/>
        </p:style>
        <p:txBody>
          <a:bodyPr lIns="0" rIns="0" tIns="0" bIns="0" anchor="t">
            <a:spAutoFit/>
          </a:bodyPr>
          <a:p>
            <a:r>
              <a:rPr b="0" lang="en-US" sz="1270" strike="noStrike" u="none">
                <a:solidFill>
                  <a:srgbClr val="cbd5e1"/>
                </a:solidFill>
                <a:effectLst/>
                <a:uFillTx/>
                <a:latin typeface="Calibri"/>
              </a:rPr>
              <a:t>Download the full playbook and code samples at:</a:t>
            </a:r>
            <a:endParaRPr b="0" lang="de-DE" sz="1270" strike="noStrike" u="none">
              <a:solidFill>
                <a:srgbClr val="000000"/>
              </a:solidFill>
              <a:effectLst/>
              <a:uFillTx/>
              <a:latin typeface="Arial"/>
            </a:endParaRPr>
          </a:p>
          <a:p>
            <a:pPr defTabSz="914400">
              <a:lnSpc>
                <a:spcPts val="1899"/>
              </a:lnSpc>
              <a:tabLst>
                <a:tab algn="l" pos="0"/>
              </a:tabLst>
            </a:pPr>
            <a:r>
              <a:rPr b="0" lang="en-US" sz="1270" strike="noStrike" u="none">
                <a:solidFill>
                  <a:srgbClr val="cbd5e1"/>
                </a:solidFill>
                <a:effectLst/>
                <a:uFillTx/>
                <a:latin typeface="Calibri"/>
              </a:rPr>
              <a:t>github.com/example/agent-training</a:t>
            </a:r>
            <a:endParaRPr b="0" lang="de-DE" sz="1270" strike="noStrike" u="none">
              <a:solidFill>
                <a:srgbClr val="000000"/>
              </a:solidFill>
              <a:effectLst/>
              <a:uFillTx/>
              <a:latin typeface="Arial"/>
            </a:endParaRPr>
          </a:p>
        </p:txBody>
      </p:sp>
      <p:sp>
        <p:nvSpPr>
          <p:cNvPr id="882" name="Text 4"/>
          <p:cNvSpPr/>
          <p:nvPr/>
        </p:nvSpPr>
        <p:spPr>
          <a:xfrm>
            <a:off x="4786200" y="3216600"/>
            <a:ext cx="44028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Contact</a:t>
            </a:r>
            <a:endParaRPr b="0" lang="de-DE" sz="880" strike="noStrike" u="none">
              <a:solidFill>
                <a:srgbClr val="000000"/>
              </a:solidFill>
              <a:effectLst/>
              <a:uFillTx/>
              <a:latin typeface="Arial"/>
            </a:endParaRPr>
          </a:p>
        </p:txBody>
      </p:sp>
      <p:sp>
        <p:nvSpPr>
          <p:cNvPr id="883" name="Text 5"/>
          <p:cNvSpPr/>
          <p:nvPr/>
        </p:nvSpPr>
        <p:spPr>
          <a:xfrm>
            <a:off x="4786200" y="3498480"/>
            <a:ext cx="3785760" cy="435240"/>
          </a:xfrm>
          <a:prstGeom prst="rect">
            <a:avLst/>
          </a:prstGeom>
          <a:noFill/>
          <a:ln w="0">
            <a:noFill/>
          </a:ln>
        </p:spPr>
        <p:style>
          <a:lnRef idx="0"/>
          <a:fillRef idx="0"/>
          <a:effectRef idx="0"/>
          <a:fontRef idx="minor"/>
        </p:style>
        <p:txBody>
          <a:bodyPr lIns="0" rIns="0" tIns="0" bIns="0" anchor="t">
            <a:spAutoFit/>
          </a:bodyPr>
          <a:p>
            <a:r>
              <a:rPr b="0" lang="en-US" sz="1270" strike="noStrike" u="none">
                <a:solidFill>
                  <a:srgbClr val="cbd5e1"/>
                </a:solidFill>
                <a:effectLst/>
                <a:uFillTx/>
                <a:latin typeface="Calibri"/>
              </a:rPr>
              <a:t>For workshops and implementation support:</a:t>
            </a:r>
            <a:endParaRPr b="0" lang="de-DE" sz="1270" strike="noStrike" u="none">
              <a:solidFill>
                <a:srgbClr val="000000"/>
              </a:solidFill>
              <a:effectLst/>
              <a:uFillTx/>
              <a:latin typeface="Arial"/>
            </a:endParaRPr>
          </a:p>
          <a:p>
            <a:pPr defTabSz="914400">
              <a:lnSpc>
                <a:spcPts val="1899"/>
              </a:lnSpc>
              <a:tabLst>
                <a:tab algn="l" pos="0"/>
              </a:tabLst>
            </a:pPr>
            <a:r>
              <a:rPr b="0" lang="en-US" sz="1270" strike="noStrike" u="none">
                <a:solidFill>
                  <a:srgbClr val="cbd5e1"/>
                </a:solidFill>
                <a:effectLst/>
                <a:uFillTx/>
                <a:latin typeface="Calibri"/>
              </a:rPr>
              <a:t>training@manus.im</a:t>
            </a:r>
            <a:endParaRPr b="0" lang="de-DE" sz="127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Image 0" descr="preencoded.png"/>
          <p:cNvPicPr/>
          <p:nvPr/>
        </p:nvPicPr>
        <p:blipFill>
          <a:blip r:embed="rId1"/>
          <a:stretch/>
        </p:blipFill>
        <p:spPr>
          <a:xfrm>
            <a:off x="0" y="0"/>
            <a:ext cx="9143640" cy="5143320"/>
          </a:xfrm>
          <a:prstGeom prst="rect">
            <a:avLst/>
          </a:prstGeom>
          <a:noFill/>
          <a:ln w="0">
            <a:noFill/>
          </a:ln>
        </p:spPr>
      </p:pic>
      <p:sp>
        <p:nvSpPr>
          <p:cNvPr id="47" name="Shape 0"/>
          <p:cNvSpPr/>
          <p:nvPr/>
        </p:nvSpPr>
        <p:spPr>
          <a:xfrm>
            <a:off x="428760" y="428760"/>
            <a:ext cx="828648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48" name="Shape 1"/>
          <p:cNvSpPr/>
          <p:nvPr/>
        </p:nvSpPr>
        <p:spPr>
          <a:xfrm>
            <a:off x="428760" y="42876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49" name="Text 2"/>
          <p:cNvSpPr/>
          <p:nvPr/>
        </p:nvSpPr>
        <p:spPr>
          <a:xfrm>
            <a:off x="428760" y="642960"/>
            <a:ext cx="389556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Grounding AI in Facts</a:t>
            </a:r>
            <a:endParaRPr b="0" lang="de-DE" sz="2860" strike="noStrike" u="none">
              <a:solidFill>
                <a:srgbClr val="000000"/>
              </a:solidFill>
              <a:effectLst/>
              <a:uFillTx/>
              <a:latin typeface="Arial"/>
            </a:endParaRPr>
          </a:p>
        </p:txBody>
      </p:sp>
      <p:sp>
        <p:nvSpPr>
          <p:cNvPr id="50" name="Text 3"/>
          <p:cNvSpPr/>
          <p:nvPr/>
        </p:nvSpPr>
        <p:spPr>
          <a:xfrm>
            <a:off x="428760" y="1154520"/>
            <a:ext cx="39607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Retrieval-Augmented Generation (RAG)</a:t>
            </a:r>
            <a:endParaRPr b="0" lang="de-DE" sz="1700" strike="noStrike" u="none">
              <a:solidFill>
                <a:srgbClr val="000000"/>
              </a:solidFill>
              <a:effectLst/>
              <a:uFillTx/>
              <a:latin typeface="Arial"/>
            </a:endParaRPr>
          </a:p>
        </p:txBody>
      </p:sp>
      <p:sp>
        <p:nvSpPr>
          <p:cNvPr id="51" name="Text 4"/>
          <p:cNvSpPr/>
          <p:nvPr/>
        </p:nvSpPr>
        <p:spPr>
          <a:xfrm>
            <a:off x="428760" y="1538280"/>
            <a:ext cx="7722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8b5cf6"/>
                </a:solidFill>
                <a:effectLst/>
                <a:uFillTx/>
                <a:latin typeface="Calibri"/>
              </a:rPr>
              <a:t>The Concept</a:t>
            </a:r>
            <a:endParaRPr b="0" lang="de-DE" sz="980" strike="noStrike" u="none">
              <a:solidFill>
                <a:srgbClr val="000000"/>
              </a:solidFill>
              <a:effectLst/>
              <a:uFillTx/>
              <a:latin typeface="Arial"/>
            </a:endParaRPr>
          </a:p>
        </p:txBody>
      </p:sp>
      <p:sp>
        <p:nvSpPr>
          <p:cNvPr id="52" name="Text 5"/>
          <p:cNvSpPr/>
          <p:nvPr/>
        </p:nvSpPr>
        <p:spPr>
          <a:xfrm>
            <a:off x="428760" y="1804320"/>
            <a:ext cx="2900160" cy="648360"/>
          </a:xfrm>
          <a:prstGeom prst="rect">
            <a:avLst/>
          </a:prstGeom>
          <a:noFill/>
          <a:ln w="0">
            <a:noFill/>
          </a:ln>
        </p:spPr>
        <p:style>
          <a:lnRef idx="0"/>
          <a:fillRef idx="0"/>
          <a:effectRef idx="0"/>
          <a:fontRef idx="minor"/>
        </p:style>
        <p:txBody>
          <a:bodyPr lIns="0" rIns="0" tIns="0" bIns="0" anchor="t">
            <a:spAutoFit/>
          </a:bodyPr>
          <a:p>
            <a:pPr defTabSz="914400">
              <a:lnSpc>
                <a:spcPts val="1701"/>
              </a:lnSpc>
              <a:tabLst>
                <a:tab algn="l" pos="0"/>
              </a:tabLst>
            </a:pPr>
            <a:r>
              <a:rPr b="0" lang="en-US" sz="1160" strike="noStrike" u="none">
                <a:solidFill>
                  <a:srgbClr val="cbd5e1"/>
                </a:solidFill>
                <a:effectLst/>
                <a:uFillTx/>
                <a:latin typeface="Calibri"/>
              </a:rPr>
              <a:t>RAG provides the AI with an external "cheatsheet" of verified facts, forcing it to retrieve answers rather than guess.</a:t>
            </a:r>
            <a:endParaRPr b="0" lang="de-DE" sz="1160" strike="noStrike" u="none">
              <a:solidFill>
                <a:srgbClr val="000000"/>
              </a:solidFill>
              <a:effectLst/>
              <a:uFillTx/>
              <a:latin typeface="Arial"/>
            </a:endParaRPr>
          </a:p>
        </p:txBody>
      </p:sp>
      <p:sp>
        <p:nvSpPr>
          <p:cNvPr id="53" name="Text 6"/>
          <p:cNvSpPr/>
          <p:nvPr/>
        </p:nvSpPr>
        <p:spPr>
          <a:xfrm>
            <a:off x="428760" y="260748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01</a:t>
            </a:r>
            <a:endParaRPr b="0" lang="de-DE" sz="1200" strike="noStrike" u="none">
              <a:solidFill>
                <a:srgbClr val="000000"/>
              </a:solidFill>
              <a:effectLst/>
              <a:uFillTx/>
              <a:latin typeface="Arial"/>
            </a:endParaRPr>
          </a:p>
        </p:txBody>
      </p:sp>
      <p:sp>
        <p:nvSpPr>
          <p:cNvPr id="54" name="Text 7"/>
          <p:cNvSpPr/>
          <p:nvPr/>
        </p:nvSpPr>
        <p:spPr>
          <a:xfrm>
            <a:off x="736560" y="2653920"/>
            <a:ext cx="15980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Retrieve relevant documents</a:t>
            </a:r>
            <a:endParaRPr b="0" lang="de-DE" sz="939" strike="noStrike" u="none">
              <a:solidFill>
                <a:srgbClr val="000000"/>
              </a:solidFill>
              <a:effectLst/>
              <a:uFillTx/>
              <a:latin typeface="Arial"/>
            </a:endParaRPr>
          </a:p>
        </p:txBody>
      </p:sp>
      <p:sp>
        <p:nvSpPr>
          <p:cNvPr id="55" name="Text 8"/>
          <p:cNvSpPr/>
          <p:nvPr/>
        </p:nvSpPr>
        <p:spPr>
          <a:xfrm>
            <a:off x="428760" y="292716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02</a:t>
            </a:r>
            <a:endParaRPr b="0" lang="de-DE" sz="1200" strike="noStrike" u="none">
              <a:solidFill>
                <a:srgbClr val="000000"/>
              </a:solidFill>
              <a:effectLst/>
              <a:uFillTx/>
              <a:latin typeface="Arial"/>
            </a:endParaRPr>
          </a:p>
        </p:txBody>
      </p:sp>
      <p:sp>
        <p:nvSpPr>
          <p:cNvPr id="56" name="Text 9"/>
          <p:cNvSpPr/>
          <p:nvPr/>
        </p:nvSpPr>
        <p:spPr>
          <a:xfrm>
            <a:off x="736560" y="2973600"/>
            <a:ext cx="18104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Generate response from context</a:t>
            </a:r>
            <a:endParaRPr b="0" lang="de-DE" sz="939" strike="noStrike" u="none">
              <a:solidFill>
                <a:srgbClr val="000000"/>
              </a:solidFill>
              <a:effectLst/>
              <a:uFillTx/>
              <a:latin typeface="Arial"/>
            </a:endParaRPr>
          </a:p>
        </p:txBody>
      </p:sp>
      <p:sp>
        <p:nvSpPr>
          <p:cNvPr id="57" name="Text 10"/>
          <p:cNvSpPr/>
          <p:nvPr/>
        </p:nvSpPr>
        <p:spPr>
          <a:xfrm>
            <a:off x="428760" y="3246840"/>
            <a:ext cx="174960" cy="20340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1" lang="en-US" sz="1200" strike="noStrike" u="none">
                <a:solidFill>
                  <a:srgbClr val="ffffff"/>
                </a:solidFill>
                <a:effectLst/>
                <a:uFillTx/>
                <a:latin typeface="Calibri"/>
              </a:rPr>
              <a:t>03</a:t>
            </a:r>
            <a:endParaRPr b="0" lang="de-DE" sz="1200" strike="noStrike" u="none">
              <a:solidFill>
                <a:srgbClr val="000000"/>
              </a:solidFill>
              <a:effectLst/>
              <a:uFillTx/>
              <a:latin typeface="Arial"/>
            </a:endParaRPr>
          </a:p>
        </p:txBody>
      </p:sp>
      <p:sp>
        <p:nvSpPr>
          <p:cNvPr id="58" name="Text 11"/>
          <p:cNvSpPr/>
          <p:nvPr/>
        </p:nvSpPr>
        <p:spPr>
          <a:xfrm>
            <a:off x="736560" y="3293280"/>
            <a:ext cx="146052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Cite sources automatically</a:t>
            </a:r>
            <a:endParaRPr b="0" lang="de-DE" sz="939" strike="noStrike" u="none">
              <a:solidFill>
                <a:srgbClr val="000000"/>
              </a:solidFill>
              <a:effectLst/>
              <a:uFillTx/>
              <a:latin typeface="Arial"/>
            </a:endParaRPr>
          </a:p>
        </p:txBody>
      </p:sp>
      <p:sp>
        <p:nvSpPr>
          <p:cNvPr id="59" name="Shape 12"/>
          <p:cNvSpPr/>
          <p:nvPr/>
        </p:nvSpPr>
        <p:spPr>
          <a:xfrm>
            <a:off x="428760" y="3709440"/>
            <a:ext cx="2900160" cy="8035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0" name="Shape 13"/>
          <p:cNvSpPr/>
          <p:nvPr/>
        </p:nvSpPr>
        <p:spPr>
          <a:xfrm>
            <a:off x="428760" y="3709440"/>
            <a:ext cx="28080" cy="80352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61" name="Text 14"/>
          <p:cNvSpPr/>
          <p:nvPr/>
        </p:nvSpPr>
        <p:spPr>
          <a:xfrm>
            <a:off x="557280" y="3837960"/>
            <a:ext cx="10357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a0aec0"/>
                </a:solidFill>
                <a:effectLst/>
                <a:uFillTx/>
                <a:latin typeface="Calibri"/>
              </a:rPr>
              <a:t>Real-World Examples</a:t>
            </a:r>
            <a:endParaRPr b="0" lang="de-DE" sz="790" strike="noStrike" u="none">
              <a:solidFill>
                <a:srgbClr val="000000"/>
              </a:solidFill>
              <a:effectLst/>
              <a:uFillTx/>
              <a:latin typeface="Arial"/>
            </a:endParaRPr>
          </a:p>
        </p:txBody>
      </p:sp>
      <p:sp>
        <p:nvSpPr>
          <p:cNvPr id="62" name="Text 15"/>
          <p:cNvSpPr/>
          <p:nvPr/>
        </p:nvSpPr>
        <p:spPr>
          <a:xfrm>
            <a:off x="557280" y="4064760"/>
            <a:ext cx="2642760" cy="330120"/>
          </a:xfrm>
          <a:prstGeom prst="rect">
            <a:avLst/>
          </a:prstGeom>
          <a:noFill/>
          <a:ln w="0">
            <a:noFill/>
          </a:ln>
        </p:spPr>
        <p:style>
          <a:lnRef idx="0"/>
          <a:fillRef idx="0"/>
          <a:effectRef idx="0"/>
          <a:fontRef idx="minor"/>
        </p:style>
        <p:txBody>
          <a:bodyPr lIns="0" rIns="0" tIns="0" bIns="0" anchor="t">
            <a:spAutoFit/>
          </a:bodyPr>
          <a:p>
            <a:pPr defTabSz="914400">
              <a:lnSpc>
                <a:spcPts val="1301"/>
              </a:lnSpc>
              <a:tabLst>
                <a:tab algn="l" pos="0"/>
              </a:tabLst>
            </a:pPr>
            <a:r>
              <a:rPr b="0" lang="en-US" sz="839" strike="noStrike" u="none">
                <a:solidFill>
                  <a:srgbClr val="cbd5e1"/>
                </a:solidFill>
                <a:effectLst/>
                <a:uFillTx/>
                <a:latin typeface="Calibri"/>
              </a:rPr>
              <a:t>NotebookLM, Web Search enabled agents, and Enterprise Knowledge Bases.</a:t>
            </a:r>
            <a:endParaRPr b="0" lang="de-DE" sz="839" strike="noStrike" u="none">
              <a:solidFill>
                <a:srgbClr val="000000"/>
              </a:solidFill>
              <a:effectLst/>
              <a:uFillTx/>
              <a:latin typeface="Arial"/>
            </a:endParaRPr>
          </a:p>
        </p:txBody>
      </p:sp>
      <p:sp>
        <p:nvSpPr>
          <p:cNvPr id="63" name="Shape 16"/>
          <p:cNvSpPr/>
          <p:nvPr/>
        </p:nvSpPr>
        <p:spPr>
          <a:xfrm>
            <a:off x="3743280" y="1538280"/>
            <a:ext cx="4971600" cy="307152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64" name="Image 1" descr="preencoded.png"/>
          <p:cNvPicPr/>
          <p:nvPr/>
        </p:nvPicPr>
        <p:blipFill>
          <a:blip r:embed="rId2"/>
          <a:stretch/>
        </p:blipFill>
        <p:spPr>
          <a:xfrm>
            <a:off x="3886200" y="1681200"/>
            <a:ext cx="4686120" cy="278568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1"/>
          <a:stretch/>
        </p:blipFill>
        <p:spPr>
          <a:xfrm>
            <a:off x="0" y="0"/>
            <a:ext cx="9143640" cy="5181480"/>
          </a:xfrm>
          <a:prstGeom prst="rect">
            <a:avLst/>
          </a:prstGeom>
          <a:noFill/>
          <a:ln w="0">
            <a:noFill/>
          </a:ln>
        </p:spPr>
      </p:pic>
      <p:sp>
        <p:nvSpPr>
          <p:cNvPr id="66" name="Shape 0"/>
          <p:cNvSpPr/>
          <p:nvPr/>
        </p:nvSpPr>
        <p:spPr>
          <a:xfrm>
            <a:off x="571680" y="428760"/>
            <a:ext cx="8000640" cy="109512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67" name="Shape 1"/>
          <p:cNvSpPr/>
          <p:nvPr/>
        </p:nvSpPr>
        <p:spPr>
          <a:xfrm>
            <a:off x="571680" y="428760"/>
            <a:ext cx="800064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68" name="Text 2"/>
          <p:cNvSpPr/>
          <p:nvPr/>
        </p:nvSpPr>
        <p:spPr>
          <a:xfrm>
            <a:off x="571680" y="642960"/>
            <a:ext cx="570060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Solution 2: Chain of Verification</a:t>
            </a:r>
            <a:endParaRPr b="0" lang="de-DE" sz="2860" strike="noStrike" u="none">
              <a:solidFill>
                <a:srgbClr val="000000"/>
              </a:solidFill>
              <a:effectLst/>
              <a:uFillTx/>
              <a:latin typeface="Arial"/>
            </a:endParaRPr>
          </a:p>
        </p:txBody>
      </p:sp>
      <p:sp>
        <p:nvSpPr>
          <p:cNvPr id="69" name="Text 3"/>
          <p:cNvSpPr/>
          <p:nvPr/>
        </p:nvSpPr>
        <p:spPr>
          <a:xfrm>
            <a:off x="571680" y="1154520"/>
            <a:ext cx="510084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Trust, but Verify: The Multi-Step Validation Process</a:t>
            </a:r>
            <a:endParaRPr b="0" lang="de-DE" sz="1700" strike="noStrike" u="none">
              <a:solidFill>
                <a:srgbClr val="000000"/>
              </a:solidFill>
              <a:effectLst/>
              <a:uFillTx/>
              <a:latin typeface="Arial"/>
            </a:endParaRPr>
          </a:p>
        </p:txBody>
      </p:sp>
      <p:sp>
        <p:nvSpPr>
          <p:cNvPr id="70" name="Shape 4"/>
          <p:cNvSpPr/>
          <p:nvPr/>
        </p:nvSpPr>
        <p:spPr>
          <a:xfrm>
            <a:off x="571680" y="1752840"/>
            <a:ext cx="4543200" cy="294300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71" name="Image 1" descr="preencoded.png"/>
          <p:cNvPicPr/>
          <p:nvPr/>
        </p:nvPicPr>
        <p:blipFill>
          <a:blip r:embed="rId2"/>
          <a:stretch/>
        </p:blipFill>
        <p:spPr>
          <a:xfrm>
            <a:off x="714240" y="1895400"/>
            <a:ext cx="4257360" cy="2657160"/>
          </a:xfrm>
          <a:prstGeom prst="rect">
            <a:avLst/>
          </a:prstGeom>
          <a:noFill/>
          <a:ln w="0">
            <a:noFill/>
          </a:ln>
        </p:spPr>
      </p:pic>
      <p:sp>
        <p:nvSpPr>
          <p:cNvPr id="72" name="Shape 5"/>
          <p:cNvSpPr/>
          <p:nvPr/>
        </p:nvSpPr>
        <p:spPr>
          <a:xfrm>
            <a:off x="5543640" y="1789200"/>
            <a:ext cx="228240" cy="22824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3" name="Text 6"/>
          <p:cNvSpPr/>
          <p:nvPr/>
        </p:nvSpPr>
        <p:spPr>
          <a:xfrm>
            <a:off x="5543640" y="1833120"/>
            <a:ext cx="228240" cy="140400"/>
          </a:xfrm>
          <a:prstGeom prst="rect">
            <a:avLst/>
          </a:prstGeom>
          <a:noFill/>
          <a:ln w="0">
            <a:noFill/>
          </a:ln>
        </p:spPr>
        <p:style>
          <a:lnRef idx="0"/>
          <a:fillRef idx="0"/>
          <a:effectRef idx="0"/>
          <a:fontRef idx="minor"/>
        </p:style>
        <p:txBody>
          <a:bodyPr lIns="0" rIns="0" tIns="0" bIns="0" anchor="ctr">
            <a:spAutoFit/>
          </a:bodyPr>
          <a:p>
            <a:pPr algn="ctr" defTabSz="914400">
              <a:lnSpc>
                <a:spcPts val="1100"/>
              </a:lnSpc>
              <a:tabLst>
                <a:tab algn="l" pos="0"/>
              </a:tabLst>
            </a:pPr>
            <a:r>
              <a:rPr b="1" lang="en-US" sz="790" strike="noStrike" u="none">
                <a:solidFill>
                  <a:srgbClr val="ffffff"/>
                </a:solidFill>
                <a:effectLst/>
                <a:uFillTx/>
                <a:latin typeface="Calibri"/>
              </a:rPr>
              <a:t>1</a:t>
            </a:r>
            <a:endParaRPr b="0" lang="de-DE" sz="790" strike="noStrike" u="none">
              <a:solidFill>
                <a:srgbClr val="000000"/>
              </a:solidFill>
              <a:effectLst/>
              <a:uFillTx/>
              <a:latin typeface="Arial"/>
            </a:endParaRPr>
          </a:p>
        </p:txBody>
      </p:sp>
      <p:sp>
        <p:nvSpPr>
          <p:cNvPr id="74" name="Text 7"/>
          <p:cNvSpPr/>
          <p:nvPr/>
        </p:nvSpPr>
        <p:spPr>
          <a:xfrm>
            <a:off x="5879160" y="1806120"/>
            <a:ext cx="179100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cbd5e1"/>
                </a:solidFill>
                <a:effectLst/>
                <a:uFillTx/>
                <a:latin typeface="Calibri"/>
              </a:rPr>
              <a:t>AI generates initial response</a:t>
            </a:r>
            <a:endParaRPr b="0" lang="de-DE" sz="980" strike="noStrike" u="none">
              <a:solidFill>
                <a:srgbClr val="000000"/>
              </a:solidFill>
              <a:effectLst/>
              <a:uFillTx/>
              <a:latin typeface="Arial"/>
            </a:endParaRPr>
          </a:p>
        </p:txBody>
      </p:sp>
      <p:sp>
        <p:nvSpPr>
          <p:cNvPr id="75" name="Shape 8"/>
          <p:cNvSpPr/>
          <p:nvPr/>
        </p:nvSpPr>
        <p:spPr>
          <a:xfrm>
            <a:off x="5543640" y="2125080"/>
            <a:ext cx="228240" cy="22824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6" name="Text 9"/>
          <p:cNvSpPr/>
          <p:nvPr/>
        </p:nvSpPr>
        <p:spPr>
          <a:xfrm>
            <a:off x="5543640" y="2169000"/>
            <a:ext cx="228240" cy="140400"/>
          </a:xfrm>
          <a:prstGeom prst="rect">
            <a:avLst/>
          </a:prstGeom>
          <a:noFill/>
          <a:ln w="0">
            <a:noFill/>
          </a:ln>
        </p:spPr>
        <p:style>
          <a:lnRef idx="0"/>
          <a:fillRef idx="0"/>
          <a:effectRef idx="0"/>
          <a:fontRef idx="minor"/>
        </p:style>
        <p:txBody>
          <a:bodyPr lIns="0" rIns="0" tIns="0" bIns="0" anchor="ctr">
            <a:spAutoFit/>
          </a:bodyPr>
          <a:p>
            <a:pPr algn="ctr" defTabSz="914400">
              <a:lnSpc>
                <a:spcPts val="1100"/>
              </a:lnSpc>
              <a:tabLst>
                <a:tab algn="l" pos="0"/>
              </a:tabLst>
            </a:pPr>
            <a:r>
              <a:rPr b="1" lang="en-US" sz="790" strike="noStrike" u="none">
                <a:solidFill>
                  <a:srgbClr val="ffffff"/>
                </a:solidFill>
                <a:effectLst/>
                <a:uFillTx/>
                <a:latin typeface="Calibri"/>
              </a:rPr>
              <a:t>2</a:t>
            </a:r>
            <a:endParaRPr b="0" lang="de-DE" sz="790" strike="noStrike" u="none">
              <a:solidFill>
                <a:srgbClr val="000000"/>
              </a:solidFill>
              <a:effectLst/>
              <a:uFillTx/>
              <a:latin typeface="Arial"/>
            </a:endParaRPr>
          </a:p>
        </p:txBody>
      </p:sp>
      <p:sp>
        <p:nvSpPr>
          <p:cNvPr id="77" name="Text 10"/>
          <p:cNvSpPr/>
          <p:nvPr/>
        </p:nvSpPr>
        <p:spPr>
          <a:xfrm>
            <a:off x="5879160" y="2142000"/>
            <a:ext cx="189792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cbd5e1"/>
                </a:solidFill>
                <a:effectLst/>
                <a:uFillTx/>
                <a:latin typeface="Calibri"/>
              </a:rPr>
              <a:t>System extracts factual claims</a:t>
            </a:r>
            <a:endParaRPr b="0" lang="de-DE" sz="980" strike="noStrike" u="none">
              <a:solidFill>
                <a:srgbClr val="000000"/>
              </a:solidFill>
              <a:effectLst/>
              <a:uFillTx/>
              <a:latin typeface="Arial"/>
            </a:endParaRPr>
          </a:p>
        </p:txBody>
      </p:sp>
      <p:sp>
        <p:nvSpPr>
          <p:cNvPr id="78" name="Shape 11"/>
          <p:cNvSpPr/>
          <p:nvPr/>
        </p:nvSpPr>
        <p:spPr>
          <a:xfrm>
            <a:off x="5543640" y="2460960"/>
            <a:ext cx="228240" cy="22824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79" name="Text 12"/>
          <p:cNvSpPr/>
          <p:nvPr/>
        </p:nvSpPr>
        <p:spPr>
          <a:xfrm>
            <a:off x="5543640" y="2504880"/>
            <a:ext cx="228240" cy="140400"/>
          </a:xfrm>
          <a:prstGeom prst="rect">
            <a:avLst/>
          </a:prstGeom>
          <a:noFill/>
          <a:ln w="0">
            <a:noFill/>
          </a:ln>
        </p:spPr>
        <p:style>
          <a:lnRef idx="0"/>
          <a:fillRef idx="0"/>
          <a:effectRef idx="0"/>
          <a:fontRef idx="minor"/>
        </p:style>
        <p:txBody>
          <a:bodyPr lIns="0" rIns="0" tIns="0" bIns="0" anchor="ctr">
            <a:spAutoFit/>
          </a:bodyPr>
          <a:p>
            <a:pPr algn="ctr" defTabSz="914400">
              <a:lnSpc>
                <a:spcPts val="1100"/>
              </a:lnSpc>
              <a:tabLst>
                <a:tab algn="l" pos="0"/>
              </a:tabLst>
            </a:pPr>
            <a:r>
              <a:rPr b="1" lang="en-US" sz="790" strike="noStrike" u="none">
                <a:solidFill>
                  <a:srgbClr val="ffffff"/>
                </a:solidFill>
                <a:effectLst/>
                <a:uFillTx/>
                <a:latin typeface="Calibri"/>
              </a:rPr>
              <a:t>3</a:t>
            </a:r>
            <a:endParaRPr b="0" lang="de-DE" sz="790" strike="noStrike" u="none">
              <a:solidFill>
                <a:srgbClr val="000000"/>
              </a:solidFill>
              <a:effectLst/>
              <a:uFillTx/>
              <a:latin typeface="Arial"/>
            </a:endParaRPr>
          </a:p>
        </p:txBody>
      </p:sp>
      <p:sp>
        <p:nvSpPr>
          <p:cNvPr id="80" name="Text 13"/>
          <p:cNvSpPr/>
          <p:nvPr/>
        </p:nvSpPr>
        <p:spPr>
          <a:xfrm>
            <a:off x="5879160" y="2477880"/>
            <a:ext cx="24220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cbd5e1"/>
                </a:solidFill>
                <a:effectLst/>
                <a:uFillTx/>
                <a:latin typeface="Calibri"/>
              </a:rPr>
              <a:t>Claims are fact-checked independently</a:t>
            </a:r>
            <a:endParaRPr b="0" lang="de-DE" sz="980" strike="noStrike" u="none">
              <a:solidFill>
                <a:srgbClr val="000000"/>
              </a:solidFill>
              <a:effectLst/>
              <a:uFillTx/>
              <a:latin typeface="Arial"/>
            </a:endParaRPr>
          </a:p>
        </p:txBody>
      </p:sp>
      <p:sp>
        <p:nvSpPr>
          <p:cNvPr id="81" name="Shape 14"/>
          <p:cNvSpPr/>
          <p:nvPr/>
        </p:nvSpPr>
        <p:spPr>
          <a:xfrm>
            <a:off x="5543640" y="2796480"/>
            <a:ext cx="228240" cy="228240"/>
          </a:xfrm>
          <a:prstGeom prst="ellipse">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82" name="Text 15"/>
          <p:cNvSpPr/>
          <p:nvPr/>
        </p:nvSpPr>
        <p:spPr>
          <a:xfrm>
            <a:off x="5543640" y="2840400"/>
            <a:ext cx="228240" cy="140400"/>
          </a:xfrm>
          <a:prstGeom prst="rect">
            <a:avLst/>
          </a:prstGeom>
          <a:noFill/>
          <a:ln w="0">
            <a:noFill/>
          </a:ln>
        </p:spPr>
        <p:style>
          <a:lnRef idx="0"/>
          <a:fillRef idx="0"/>
          <a:effectRef idx="0"/>
          <a:fontRef idx="minor"/>
        </p:style>
        <p:txBody>
          <a:bodyPr lIns="0" rIns="0" tIns="0" bIns="0" anchor="ctr">
            <a:spAutoFit/>
          </a:bodyPr>
          <a:p>
            <a:pPr algn="ctr" defTabSz="914400">
              <a:lnSpc>
                <a:spcPts val="1100"/>
              </a:lnSpc>
              <a:tabLst>
                <a:tab algn="l" pos="0"/>
              </a:tabLst>
            </a:pPr>
            <a:r>
              <a:rPr b="1" lang="en-US" sz="790" strike="noStrike" u="none">
                <a:solidFill>
                  <a:srgbClr val="ffffff"/>
                </a:solidFill>
                <a:effectLst/>
                <a:uFillTx/>
                <a:latin typeface="Calibri"/>
              </a:rPr>
              <a:t>4</a:t>
            </a:r>
            <a:endParaRPr b="0" lang="de-DE" sz="790" strike="noStrike" u="none">
              <a:solidFill>
                <a:srgbClr val="000000"/>
              </a:solidFill>
              <a:effectLst/>
              <a:uFillTx/>
              <a:latin typeface="Arial"/>
            </a:endParaRPr>
          </a:p>
        </p:txBody>
      </p:sp>
      <p:sp>
        <p:nvSpPr>
          <p:cNvPr id="83" name="Text 16"/>
          <p:cNvSpPr/>
          <p:nvPr/>
        </p:nvSpPr>
        <p:spPr>
          <a:xfrm>
            <a:off x="5879160" y="2813400"/>
            <a:ext cx="243756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cbd5e1"/>
                </a:solidFill>
                <a:effectLst/>
                <a:uFillTx/>
                <a:latin typeface="Calibri"/>
              </a:rPr>
              <a:t>Answer regenerated with verified facts</a:t>
            </a:r>
            <a:endParaRPr b="0" lang="de-DE" sz="980" strike="noStrike" u="none">
              <a:solidFill>
                <a:srgbClr val="000000"/>
              </a:solidFill>
              <a:effectLst/>
              <a:uFillTx/>
              <a:latin typeface="Arial"/>
            </a:endParaRPr>
          </a:p>
        </p:txBody>
      </p:sp>
      <p:sp>
        <p:nvSpPr>
          <p:cNvPr id="84" name="Shape 17"/>
          <p:cNvSpPr/>
          <p:nvPr/>
        </p:nvSpPr>
        <p:spPr>
          <a:xfrm>
            <a:off x="5543640" y="3275280"/>
            <a:ext cx="3028680" cy="138384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85" name="Text 18"/>
          <p:cNvSpPr/>
          <p:nvPr/>
        </p:nvSpPr>
        <p:spPr>
          <a:xfrm>
            <a:off x="5715000" y="3453840"/>
            <a:ext cx="100872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f59e0b"/>
                </a:solidFill>
                <a:effectLst/>
                <a:uFillTx/>
                <a:latin typeface="Calibri"/>
              </a:rPr>
              <a:t>Strategic Advantage</a:t>
            </a:r>
            <a:endParaRPr b="0" lang="de-DE" sz="790" strike="noStrike" u="none">
              <a:solidFill>
                <a:srgbClr val="000000"/>
              </a:solidFill>
              <a:effectLst/>
              <a:uFillTx/>
              <a:latin typeface="Arial"/>
            </a:endParaRPr>
          </a:p>
        </p:txBody>
      </p:sp>
      <p:sp>
        <p:nvSpPr>
          <p:cNvPr id="86" name="Text 19"/>
          <p:cNvSpPr/>
          <p:nvPr/>
        </p:nvSpPr>
        <p:spPr>
          <a:xfrm>
            <a:off x="5715000" y="3680640"/>
            <a:ext cx="2685600" cy="609480"/>
          </a:xfrm>
          <a:prstGeom prst="rect">
            <a:avLst/>
          </a:prstGeom>
          <a:noFill/>
          <a:ln w="0">
            <a:noFill/>
          </a:ln>
        </p:spPr>
        <p:style>
          <a:lnRef idx="0"/>
          <a:fillRef idx="0"/>
          <a:effectRef idx="0"/>
          <a:fontRef idx="minor"/>
        </p:style>
        <p:txBody>
          <a:bodyPr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Unlike RAG which grounds the input, Chain of Verification actively validates the output, catching errors even in sourced content.</a:t>
            </a:r>
            <a:endParaRPr b="0" lang="de-DE" sz="10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Image 0" descr="preencoded.png"/>
          <p:cNvPicPr/>
          <p:nvPr/>
        </p:nvPicPr>
        <p:blipFill>
          <a:blip r:embed="rId1"/>
          <a:stretch/>
        </p:blipFill>
        <p:spPr>
          <a:xfrm>
            <a:off x="0" y="0"/>
            <a:ext cx="9143640" cy="5143320"/>
          </a:xfrm>
          <a:prstGeom prst="rect">
            <a:avLst/>
          </a:prstGeom>
          <a:noFill/>
          <a:ln w="0">
            <a:noFill/>
          </a:ln>
        </p:spPr>
      </p:pic>
      <p:sp>
        <p:nvSpPr>
          <p:cNvPr id="88" name="Text 0"/>
          <p:cNvSpPr/>
          <p:nvPr/>
        </p:nvSpPr>
        <p:spPr>
          <a:xfrm>
            <a:off x="285840" y="557280"/>
            <a:ext cx="49543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Solution 3: Self-Consistency</a:t>
            </a:r>
            <a:endParaRPr b="0" lang="de-DE" sz="2860" strike="noStrike" u="none">
              <a:solidFill>
                <a:srgbClr val="000000"/>
              </a:solidFill>
              <a:effectLst/>
              <a:uFillTx/>
              <a:latin typeface="Arial"/>
            </a:endParaRPr>
          </a:p>
        </p:txBody>
      </p:sp>
      <p:sp>
        <p:nvSpPr>
          <p:cNvPr id="89" name="Text 1"/>
          <p:cNvSpPr/>
          <p:nvPr/>
        </p:nvSpPr>
        <p:spPr>
          <a:xfrm>
            <a:off x="285840" y="1068840"/>
            <a:ext cx="311868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Probability Through Repetition</a:t>
            </a:r>
            <a:endParaRPr b="0" lang="de-DE" sz="1700" strike="noStrike" u="none">
              <a:solidFill>
                <a:srgbClr val="000000"/>
              </a:solidFill>
              <a:effectLst/>
              <a:uFillTx/>
              <a:latin typeface="Arial"/>
            </a:endParaRPr>
          </a:p>
        </p:txBody>
      </p:sp>
      <p:sp>
        <p:nvSpPr>
          <p:cNvPr id="90" name="Text 2"/>
          <p:cNvSpPr/>
          <p:nvPr/>
        </p:nvSpPr>
        <p:spPr>
          <a:xfrm>
            <a:off x="285840" y="1438200"/>
            <a:ext cx="8942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8b5cf6"/>
                </a:solidFill>
                <a:effectLst/>
                <a:uFillTx/>
                <a:latin typeface="Calibri"/>
              </a:rPr>
              <a:t>The Core Principle</a:t>
            </a:r>
            <a:endParaRPr b="0" lang="de-DE" sz="790" strike="noStrike" u="none">
              <a:solidFill>
                <a:srgbClr val="000000"/>
              </a:solidFill>
              <a:effectLst/>
              <a:uFillTx/>
              <a:latin typeface="Arial"/>
            </a:endParaRPr>
          </a:p>
        </p:txBody>
      </p:sp>
      <p:sp>
        <p:nvSpPr>
          <p:cNvPr id="91" name="Text 3"/>
          <p:cNvSpPr/>
          <p:nvPr/>
        </p:nvSpPr>
        <p:spPr>
          <a:xfrm>
            <a:off x="285840" y="1650960"/>
            <a:ext cx="3798720" cy="762840"/>
          </a:xfrm>
          <a:prstGeom prst="rect">
            <a:avLst/>
          </a:prstGeom>
          <a:noFill/>
          <a:ln w="0">
            <a:noFill/>
          </a:ln>
        </p:spPr>
        <p:style>
          <a:lnRef idx="0"/>
          <a:fillRef idx="0"/>
          <a:effectRef idx="0"/>
          <a:fontRef idx="minor"/>
        </p:style>
        <p:txBody>
          <a:bodyPr lIns="0" rIns="0" tIns="0" bIns="0" anchor="t">
            <a:spAutoFit/>
          </a:bodyPr>
          <a:p>
            <a:pPr defTabSz="914400">
              <a:lnSpc>
                <a:spcPts val="2001"/>
              </a:lnSpc>
              <a:tabLst>
                <a:tab algn="l" pos="0"/>
              </a:tabLst>
            </a:pPr>
            <a:r>
              <a:rPr b="1" lang="en-US" sz="1390" strike="noStrike" u="none">
                <a:solidFill>
                  <a:srgbClr val="ffffff"/>
                </a:solidFill>
                <a:effectLst/>
                <a:uFillTx/>
                <a:latin typeface="Calibri"/>
              </a:rPr>
              <a:t>If an AI model produces the same answer multiple times, that answer is statistically more likely to be correct.</a:t>
            </a:r>
            <a:endParaRPr b="0" lang="de-DE" sz="1390" strike="noStrike" u="none">
              <a:solidFill>
                <a:srgbClr val="000000"/>
              </a:solidFill>
              <a:effectLst/>
              <a:uFillTx/>
              <a:latin typeface="Arial"/>
            </a:endParaRPr>
          </a:p>
        </p:txBody>
      </p:sp>
      <p:sp>
        <p:nvSpPr>
          <p:cNvPr id="92" name="Shape 4"/>
          <p:cNvSpPr/>
          <p:nvPr/>
        </p:nvSpPr>
        <p:spPr>
          <a:xfrm>
            <a:off x="285840" y="2588040"/>
            <a:ext cx="228240" cy="228240"/>
          </a:xfrm>
          <a:prstGeom prst="ellipse">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93" name="Text 5"/>
          <p:cNvSpPr/>
          <p:nvPr/>
        </p:nvSpPr>
        <p:spPr>
          <a:xfrm>
            <a:off x="65520" y="2588040"/>
            <a:ext cx="669240" cy="228240"/>
          </a:xfrm>
          <a:prstGeom prst="rect">
            <a:avLst/>
          </a:prstGeom>
          <a:noFill/>
          <a:ln w="0">
            <a:noFill/>
          </a:ln>
        </p:spPr>
        <p:style>
          <a:lnRef idx="0"/>
          <a:fillRef idx="0"/>
          <a:effectRef idx="0"/>
          <a:fontRef idx="minor"/>
        </p:style>
        <p:txBody>
          <a:bodyPr wrap="none" lIns="0" rIns="0" tIns="0" bIns="0" anchor="t">
            <a:spAutoFit/>
          </a:bodyPr>
          <a:p>
            <a:pPr algn="ctr" defTabSz="914400">
              <a:lnSpc>
                <a:spcPts val="1800"/>
              </a:lnSpc>
              <a:tabLst>
                <a:tab algn="l" pos="0"/>
              </a:tabLst>
            </a:pPr>
            <a:r>
              <a:rPr b="1" lang="en-US" sz="790" strike="noStrike" u="none">
                <a:solidFill>
                  <a:srgbClr val="cbd5e1"/>
                </a:solidFill>
                <a:effectLst/>
                <a:uFillTx/>
                <a:latin typeface="Calibri"/>
              </a:rPr>
              <a:t>counter(step)</a:t>
            </a:r>
            <a:endParaRPr b="0" lang="de-DE" sz="790" strike="noStrike" u="none">
              <a:solidFill>
                <a:srgbClr val="000000"/>
              </a:solidFill>
              <a:effectLst/>
              <a:uFillTx/>
              <a:latin typeface="Arial"/>
            </a:endParaRPr>
          </a:p>
        </p:txBody>
      </p:sp>
      <p:sp>
        <p:nvSpPr>
          <p:cNvPr id="94" name="Text 6"/>
          <p:cNvSpPr/>
          <p:nvPr/>
        </p:nvSpPr>
        <p:spPr>
          <a:xfrm>
            <a:off x="642960" y="2589840"/>
            <a:ext cx="293004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Run the same prompt 3-5 times independently.</a:t>
            </a:r>
            <a:endParaRPr b="0" lang="de-DE" sz="1050" strike="noStrike" u="none">
              <a:solidFill>
                <a:srgbClr val="000000"/>
              </a:solidFill>
              <a:effectLst/>
              <a:uFillTx/>
              <a:latin typeface="Arial"/>
            </a:endParaRPr>
          </a:p>
        </p:txBody>
      </p:sp>
      <p:sp>
        <p:nvSpPr>
          <p:cNvPr id="95" name="Shape 7"/>
          <p:cNvSpPr/>
          <p:nvPr/>
        </p:nvSpPr>
        <p:spPr>
          <a:xfrm>
            <a:off x="285840" y="2859480"/>
            <a:ext cx="228240" cy="228240"/>
          </a:xfrm>
          <a:prstGeom prst="ellipse">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96" name="Text 8"/>
          <p:cNvSpPr/>
          <p:nvPr/>
        </p:nvSpPr>
        <p:spPr>
          <a:xfrm>
            <a:off x="65520" y="2859480"/>
            <a:ext cx="669240" cy="228240"/>
          </a:xfrm>
          <a:prstGeom prst="rect">
            <a:avLst/>
          </a:prstGeom>
          <a:noFill/>
          <a:ln w="0">
            <a:noFill/>
          </a:ln>
        </p:spPr>
        <p:style>
          <a:lnRef idx="0"/>
          <a:fillRef idx="0"/>
          <a:effectRef idx="0"/>
          <a:fontRef idx="minor"/>
        </p:style>
        <p:txBody>
          <a:bodyPr wrap="none" lIns="0" rIns="0" tIns="0" bIns="0" anchor="t">
            <a:spAutoFit/>
          </a:bodyPr>
          <a:p>
            <a:pPr algn="ctr" defTabSz="914400">
              <a:lnSpc>
                <a:spcPts val="1800"/>
              </a:lnSpc>
              <a:tabLst>
                <a:tab algn="l" pos="0"/>
              </a:tabLst>
            </a:pPr>
            <a:r>
              <a:rPr b="1" lang="en-US" sz="790" strike="noStrike" u="none">
                <a:solidFill>
                  <a:srgbClr val="cbd5e1"/>
                </a:solidFill>
                <a:effectLst/>
                <a:uFillTx/>
                <a:latin typeface="Calibri"/>
              </a:rPr>
              <a:t>counter(step)</a:t>
            </a:r>
            <a:endParaRPr b="0" lang="de-DE" sz="790" strike="noStrike" u="none">
              <a:solidFill>
                <a:srgbClr val="000000"/>
              </a:solidFill>
              <a:effectLst/>
              <a:uFillTx/>
              <a:latin typeface="Arial"/>
            </a:endParaRPr>
          </a:p>
        </p:txBody>
      </p:sp>
      <p:sp>
        <p:nvSpPr>
          <p:cNvPr id="97" name="Text 9"/>
          <p:cNvSpPr/>
          <p:nvPr/>
        </p:nvSpPr>
        <p:spPr>
          <a:xfrm>
            <a:off x="642960" y="2861280"/>
            <a:ext cx="198072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Collect all generated responses.</a:t>
            </a:r>
            <a:endParaRPr b="0" lang="de-DE" sz="1050" strike="noStrike" u="none">
              <a:solidFill>
                <a:srgbClr val="000000"/>
              </a:solidFill>
              <a:effectLst/>
              <a:uFillTx/>
              <a:latin typeface="Arial"/>
            </a:endParaRPr>
          </a:p>
        </p:txBody>
      </p:sp>
      <p:sp>
        <p:nvSpPr>
          <p:cNvPr id="98" name="Shape 10"/>
          <p:cNvSpPr/>
          <p:nvPr/>
        </p:nvSpPr>
        <p:spPr>
          <a:xfrm>
            <a:off x="285840" y="3130920"/>
            <a:ext cx="228240" cy="228240"/>
          </a:xfrm>
          <a:prstGeom prst="ellipse">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99" name="Text 11"/>
          <p:cNvSpPr/>
          <p:nvPr/>
        </p:nvSpPr>
        <p:spPr>
          <a:xfrm>
            <a:off x="65520" y="3130920"/>
            <a:ext cx="669240" cy="228240"/>
          </a:xfrm>
          <a:prstGeom prst="rect">
            <a:avLst/>
          </a:prstGeom>
          <a:noFill/>
          <a:ln w="0">
            <a:noFill/>
          </a:ln>
        </p:spPr>
        <p:style>
          <a:lnRef idx="0"/>
          <a:fillRef idx="0"/>
          <a:effectRef idx="0"/>
          <a:fontRef idx="minor"/>
        </p:style>
        <p:txBody>
          <a:bodyPr wrap="none" lIns="0" rIns="0" tIns="0" bIns="0" anchor="t">
            <a:spAutoFit/>
          </a:bodyPr>
          <a:p>
            <a:pPr algn="ctr" defTabSz="914400">
              <a:lnSpc>
                <a:spcPts val="1800"/>
              </a:lnSpc>
              <a:tabLst>
                <a:tab algn="l" pos="0"/>
              </a:tabLst>
            </a:pPr>
            <a:r>
              <a:rPr b="1" lang="en-US" sz="790" strike="noStrike" u="none">
                <a:solidFill>
                  <a:srgbClr val="cbd5e1"/>
                </a:solidFill>
                <a:effectLst/>
                <a:uFillTx/>
                <a:latin typeface="Calibri"/>
              </a:rPr>
              <a:t>counter(step)</a:t>
            </a:r>
            <a:endParaRPr b="0" lang="de-DE" sz="790" strike="noStrike" u="none">
              <a:solidFill>
                <a:srgbClr val="000000"/>
              </a:solidFill>
              <a:effectLst/>
              <a:uFillTx/>
              <a:latin typeface="Arial"/>
            </a:endParaRPr>
          </a:p>
        </p:txBody>
      </p:sp>
      <p:sp>
        <p:nvSpPr>
          <p:cNvPr id="100" name="Text 12"/>
          <p:cNvSpPr/>
          <p:nvPr/>
        </p:nvSpPr>
        <p:spPr>
          <a:xfrm>
            <a:off x="642960" y="3132720"/>
            <a:ext cx="1910160" cy="202680"/>
          </a:xfrm>
          <a:prstGeom prst="rect">
            <a:avLst/>
          </a:prstGeom>
          <a:noFill/>
          <a:ln w="0">
            <a:noFill/>
          </a:ln>
        </p:spPr>
        <p:style>
          <a:lnRef idx="0"/>
          <a:fillRef idx="0"/>
          <a:effectRef idx="0"/>
          <a:fontRef idx="minor"/>
        </p:style>
        <p:txBody>
          <a:bodyPr wrap="none" lIns="0" rIns="0" tIns="0" bIns="0" anchor="t">
            <a:spAutoFit/>
          </a:bodyPr>
          <a:p>
            <a:pPr defTabSz="914400">
              <a:lnSpc>
                <a:spcPts val="1599"/>
              </a:lnSpc>
              <a:tabLst>
                <a:tab algn="l" pos="0"/>
              </a:tabLst>
            </a:pPr>
            <a:r>
              <a:rPr b="0" lang="en-US" sz="1050" strike="noStrike" u="none">
                <a:solidFill>
                  <a:srgbClr val="cbd5e1"/>
                </a:solidFill>
                <a:effectLst/>
                <a:uFillTx/>
                <a:latin typeface="Calibri"/>
              </a:rPr>
              <a:t>Identify the consensus answer.</a:t>
            </a:r>
            <a:endParaRPr b="0" lang="de-DE" sz="1050" strike="noStrike" u="none">
              <a:solidFill>
                <a:srgbClr val="000000"/>
              </a:solidFill>
              <a:effectLst/>
              <a:uFillTx/>
              <a:latin typeface="Arial"/>
            </a:endParaRPr>
          </a:p>
        </p:txBody>
      </p:sp>
      <p:sp>
        <p:nvSpPr>
          <p:cNvPr id="101" name="Shape 13"/>
          <p:cNvSpPr/>
          <p:nvPr/>
        </p:nvSpPr>
        <p:spPr>
          <a:xfrm>
            <a:off x="285840" y="3574080"/>
            <a:ext cx="3798720" cy="4924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02" name="Shape 14"/>
          <p:cNvSpPr/>
          <p:nvPr/>
        </p:nvSpPr>
        <p:spPr>
          <a:xfrm>
            <a:off x="285840" y="3574080"/>
            <a:ext cx="28080" cy="49248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03" name="Text 15"/>
          <p:cNvSpPr/>
          <p:nvPr/>
        </p:nvSpPr>
        <p:spPr>
          <a:xfrm>
            <a:off x="285840" y="3574080"/>
            <a:ext cx="3798720" cy="474840"/>
          </a:xfrm>
          <a:prstGeom prst="rect">
            <a:avLst/>
          </a:prstGeom>
          <a:noFill/>
          <a:ln w="0">
            <a:noFill/>
          </a:ln>
        </p:spPr>
        <p:style>
          <a:lnRef idx="0"/>
          <a:fillRef idx="0"/>
          <a:effectRef idx="0"/>
          <a:fontRef idx="minor"/>
        </p:style>
        <p:txBody>
          <a:bodyPr lIns="84960" rIns="84960" tIns="84960" bIns="84960" anchor="t">
            <a:spAutoFit/>
          </a:bodyPr>
          <a:p>
            <a:pPr defTabSz="914400">
              <a:lnSpc>
                <a:spcPts val="1199"/>
              </a:lnSpc>
              <a:tabLst>
                <a:tab algn="l" pos="0"/>
              </a:tabLst>
            </a:pPr>
            <a:r>
              <a:rPr b="1" lang="en-US" sz="880" strike="noStrike" u="none">
                <a:solidFill>
                  <a:srgbClr val="cbd5e1"/>
                </a:solidFill>
                <a:effectLst/>
                <a:uFillTx/>
                <a:latin typeface="Calibri"/>
              </a:rPr>
              <a:t>Trade-off:</a:t>
            </a:r>
            <a:r>
              <a:rPr b="0" lang="en-US" sz="939" strike="noStrike" u="none">
                <a:solidFill>
                  <a:srgbClr val="cbd5e1"/>
                </a:solidFill>
                <a:effectLst/>
                <a:uFillTx/>
                <a:latin typeface="Calibri"/>
              </a:rPr>
              <a:t> Increases latency and compute cost, but significantly improves reasoning reliability.</a:t>
            </a:r>
            <a:endParaRPr b="0" lang="de-DE" sz="939" strike="noStrike" u="none">
              <a:solidFill>
                <a:srgbClr val="000000"/>
              </a:solidFill>
              <a:effectLst/>
              <a:uFillTx/>
              <a:latin typeface="Arial"/>
            </a:endParaRPr>
          </a:p>
        </p:txBody>
      </p:sp>
      <p:sp>
        <p:nvSpPr>
          <p:cNvPr id="104" name="Shape 16"/>
          <p:cNvSpPr/>
          <p:nvPr/>
        </p:nvSpPr>
        <p:spPr>
          <a:xfrm>
            <a:off x="4299120" y="1438200"/>
            <a:ext cx="4558680" cy="2627280"/>
          </a:xfrm>
          <a:prstGeom prst="rect">
            <a:avLst/>
          </a:prstGeom>
          <a:solidFill>
            <a:srgbClr val="ffffff">
              <a:alpha val="3000"/>
            </a:srgbClr>
          </a:solidFill>
          <a:ln w="9144">
            <a:solidFill>
              <a:srgbClr val="ffffff">
                <a:alpha val="8000"/>
              </a:srgbClr>
            </a:solidFill>
            <a:round/>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105" name="Image 1" descr="preencoded.png"/>
          <p:cNvPicPr/>
          <p:nvPr/>
        </p:nvPicPr>
        <p:blipFill>
          <a:blip r:embed="rId2"/>
          <a:stretch/>
        </p:blipFill>
        <p:spPr>
          <a:xfrm>
            <a:off x="4384800" y="1524240"/>
            <a:ext cx="4387320" cy="244944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Image 0" descr="preencoded.png"/>
          <p:cNvPicPr/>
          <p:nvPr/>
        </p:nvPicPr>
        <p:blipFill>
          <a:blip r:embed="rId1"/>
          <a:stretch/>
        </p:blipFill>
        <p:spPr>
          <a:xfrm>
            <a:off x="0" y="0"/>
            <a:ext cx="9143640" cy="5143320"/>
          </a:xfrm>
          <a:prstGeom prst="rect">
            <a:avLst/>
          </a:prstGeom>
          <a:noFill/>
          <a:ln w="0">
            <a:noFill/>
          </a:ln>
        </p:spPr>
      </p:pic>
      <p:sp>
        <p:nvSpPr>
          <p:cNvPr id="107"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108" name="Shape 1"/>
          <p:cNvSpPr/>
          <p:nvPr/>
        </p:nvSpPr>
        <p:spPr>
          <a:xfrm>
            <a:off x="428760" y="28584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109" name="Text 2"/>
          <p:cNvSpPr/>
          <p:nvPr/>
        </p:nvSpPr>
        <p:spPr>
          <a:xfrm>
            <a:off x="428760" y="428760"/>
            <a:ext cx="367380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Hallucination Reframed</a:t>
            </a:r>
            <a:endParaRPr b="0" lang="de-DE" sz="2430" strike="noStrike" u="none">
              <a:solidFill>
                <a:srgbClr val="000000"/>
              </a:solidFill>
              <a:effectLst/>
              <a:uFillTx/>
              <a:latin typeface="Arial"/>
            </a:endParaRPr>
          </a:p>
        </p:txBody>
      </p:sp>
      <p:sp>
        <p:nvSpPr>
          <p:cNvPr id="110" name="Text 3"/>
          <p:cNvSpPr/>
          <p:nvPr/>
        </p:nvSpPr>
        <p:spPr>
          <a:xfrm>
            <a:off x="428760" y="807120"/>
            <a:ext cx="406620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Creativity Requires Validation, Not Elimination</a:t>
            </a:r>
            <a:endParaRPr b="0" lang="de-DE" sz="1490" strike="noStrike" u="none">
              <a:solidFill>
                <a:srgbClr val="000000"/>
              </a:solidFill>
              <a:effectLst/>
              <a:uFillTx/>
              <a:latin typeface="Arial"/>
            </a:endParaRPr>
          </a:p>
        </p:txBody>
      </p:sp>
      <p:sp>
        <p:nvSpPr>
          <p:cNvPr id="111" name="Shape 4"/>
          <p:cNvSpPr/>
          <p:nvPr/>
        </p:nvSpPr>
        <p:spPr>
          <a:xfrm>
            <a:off x="428760" y="1137600"/>
            <a:ext cx="8286480" cy="48528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12" name="Shape 5"/>
          <p:cNvSpPr/>
          <p:nvPr/>
        </p:nvSpPr>
        <p:spPr>
          <a:xfrm>
            <a:off x="428760" y="1137600"/>
            <a:ext cx="28080" cy="485280"/>
          </a:xfrm>
          <a:prstGeom prst="rect">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113" name="Text 6"/>
          <p:cNvSpPr/>
          <p:nvPr/>
        </p:nvSpPr>
        <p:spPr>
          <a:xfrm>
            <a:off x="514440" y="1223280"/>
            <a:ext cx="10422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ec4899"/>
                </a:solidFill>
                <a:effectLst/>
                <a:uFillTx/>
                <a:latin typeface="Calibri"/>
              </a:rPr>
              <a:t>Hallucination Definition</a:t>
            </a:r>
            <a:endParaRPr b="0" lang="de-DE" sz="690" strike="noStrike" u="none">
              <a:solidFill>
                <a:srgbClr val="000000"/>
              </a:solidFill>
              <a:effectLst/>
              <a:uFillTx/>
              <a:latin typeface="Arial"/>
            </a:endParaRPr>
          </a:p>
        </p:txBody>
      </p:sp>
      <p:sp>
        <p:nvSpPr>
          <p:cNvPr id="114" name="Text 7"/>
          <p:cNvSpPr/>
          <p:nvPr/>
        </p:nvSpPr>
        <p:spPr>
          <a:xfrm>
            <a:off x="514440" y="1387800"/>
            <a:ext cx="597024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Generation of plausible but unverified outputs—a necessary component of creativity and novel thought for both humans and AI.</a:t>
            </a:r>
            <a:endParaRPr b="0" lang="de-DE" sz="780" strike="noStrike" u="none">
              <a:solidFill>
                <a:srgbClr val="000000"/>
              </a:solidFill>
              <a:effectLst/>
              <a:uFillTx/>
              <a:latin typeface="Arial"/>
            </a:endParaRPr>
          </a:p>
        </p:txBody>
      </p:sp>
      <p:sp>
        <p:nvSpPr>
          <p:cNvPr id="115" name="Text 8"/>
          <p:cNvSpPr/>
          <p:nvPr/>
        </p:nvSpPr>
        <p:spPr>
          <a:xfrm>
            <a:off x="542880" y="1709280"/>
            <a:ext cx="97344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 The Problem</a:t>
            </a:r>
            <a:endParaRPr b="0" lang="de-DE" sz="980" strike="noStrike" u="none">
              <a:solidFill>
                <a:srgbClr val="000000"/>
              </a:solidFill>
              <a:effectLst/>
              <a:uFillTx/>
              <a:latin typeface="Arial"/>
            </a:endParaRPr>
          </a:p>
        </p:txBody>
      </p:sp>
      <p:sp>
        <p:nvSpPr>
          <p:cNvPr id="116" name="Text 9"/>
          <p:cNvSpPr/>
          <p:nvPr/>
        </p:nvSpPr>
        <p:spPr>
          <a:xfrm>
            <a:off x="542880" y="1975320"/>
            <a:ext cx="199584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Hallucinations treated as </a:t>
            </a:r>
            <a:r>
              <a:rPr b="1" lang="en-US" sz="730" strike="noStrike" u="none">
                <a:solidFill>
                  <a:srgbClr val="f59e0b"/>
                </a:solidFill>
                <a:effectLst/>
                <a:uFillTx/>
                <a:latin typeface="Calibri"/>
              </a:rPr>
              <a:t>bugs to eliminate</a:t>
            </a:r>
            <a:endParaRPr b="0" lang="de-DE" sz="730" strike="noStrike" u="none">
              <a:solidFill>
                <a:srgbClr val="000000"/>
              </a:solidFill>
              <a:effectLst/>
              <a:uFillTx/>
              <a:latin typeface="Arial"/>
            </a:endParaRPr>
          </a:p>
        </p:txBody>
      </p:sp>
      <p:sp>
        <p:nvSpPr>
          <p:cNvPr id="117" name="Text 10"/>
          <p:cNvSpPr/>
          <p:nvPr/>
        </p:nvSpPr>
        <p:spPr>
          <a:xfrm>
            <a:off x="542880" y="2182320"/>
            <a:ext cx="2576160" cy="30420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Assumption: Perfect accuracy is achievable and desirable</a:t>
            </a:r>
            <a:endParaRPr b="0" lang="de-DE" sz="780" strike="noStrike" u="none">
              <a:solidFill>
                <a:srgbClr val="000000"/>
              </a:solidFill>
              <a:effectLst/>
              <a:uFillTx/>
              <a:latin typeface="Arial"/>
            </a:endParaRPr>
          </a:p>
        </p:txBody>
      </p:sp>
      <p:sp>
        <p:nvSpPr>
          <p:cNvPr id="118" name="Text 11"/>
          <p:cNvSpPr/>
          <p:nvPr/>
        </p:nvSpPr>
        <p:spPr>
          <a:xfrm>
            <a:off x="542880" y="2539440"/>
            <a:ext cx="222444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Organizations invest in hallucination prevention</a:t>
            </a:r>
            <a:endParaRPr b="0" lang="de-DE" sz="780" strike="noStrike" u="none">
              <a:solidFill>
                <a:srgbClr val="000000"/>
              </a:solidFill>
              <a:effectLst/>
              <a:uFillTx/>
              <a:latin typeface="Arial"/>
            </a:endParaRPr>
          </a:p>
        </p:txBody>
      </p:sp>
      <p:sp>
        <p:nvSpPr>
          <p:cNvPr id="119" name="Text 12"/>
          <p:cNvSpPr/>
          <p:nvPr/>
        </p:nvSpPr>
        <p:spPr>
          <a:xfrm>
            <a:off x="542880" y="2746800"/>
            <a:ext cx="200772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Result: Conservative, uncreative AI systems</a:t>
            </a:r>
            <a:endParaRPr b="0" lang="de-DE" sz="780" strike="noStrike" u="none">
              <a:solidFill>
                <a:srgbClr val="000000"/>
              </a:solidFill>
              <a:effectLst/>
              <a:uFillTx/>
              <a:latin typeface="Arial"/>
            </a:endParaRPr>
          </a:p>
        </p:txBody>
      </p:sp>
      <p:sp>
        <p:nvSpPr>
          <p:cNvPr id="120" name="Text 13"/>
          <p:cNvSpPr/>
          <p:nvPr/>
        </p:nvSpPr>
        <p:spPr>
          <a:xfrm>
            <a:off x="3340800" y="1709280"/>
            <a:ext cx="8956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 The Insight</a:t>
            </a:r>
            <a:endParaRPr b="0" lang="de-DE" sz="980" strike="noStrike" u="none">
              <a:solidFill>
                <a:srgbClr val="000000"/>
              </a:solidFill>
              <a:effectLst/>
              <a:uFillTx/>
              <a:latin typeface="Arial"/>
            </a:endParaRPr>
          </a:p>
        </p:txBody>
      </p:sp>
      <p:sp>
        <p:nvSpPr>
          <p:cNvPr id="121" name="Text 14"/>
          <p:cNvSpPr/>
          <p:nvPr/>
        </p:nvSpPr>
        <p:spPr>
          <a:xfrm>
            <a:off x="3340800" y="1975320"/>
            <a:ext cx="220896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Humans also </a:t>
            </a:r>
            <a:r>
              <a:rPr b="1" lang="en-US" sz="730" strike="noStrike" u="none">
                <a:solidFill>
                  <a:srgbClr val="f59e0b"/>
                </a:solidFill>
                <a:effectLst/>
                <a:uFillTx/>
                <a:latin typeface="Calibri"/>
              </a:rPr>
              <a:t>hallucinate</a:t>
            </a:r>
            <a:r>
              <a:rPr b="0" lang="en-US" sz="780" strike="noStrike" u="none">
                <a:solidFill>
                  <a:srgbClr val="cbd5e1"/>
                </a:solidFill>
                <a:effectLst/>
                <a:uFillTx/>
                <a:latin typeface="Calibri"/>
              </a:rPr>
              <a:t> (generate novel ideas)</a:t>
            </a:r>
            <a:endParaRPr b="0" lang="de-DE" sz="780" strike="noStrike" u="none">
              <a:solidFill>
                <a:srgbClr val="000000"/>
              </a:solidFill>
              <a:effectLst/>
              <a:uFillTx/>
              <a:latin typeface="Arial"/>
            </a:endParaRPr>
          </a:p>
        </p:txBody>
      </p:sp>
      <p:sp>
        <p:nvSpPr>
          <p:cNvPr id="122" name="Text 15"/>
          <p:cNvSpPr/>
          <p:nvPr/>
        </p:nvSpPr>
        <p:spPr>
          <a:xfrm>
            <a:off x="3340800" y="2182320"/>
            <a:ext cx="206568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Human creativity = hallucination + validation</a:t>
            </a:r>
            <a:endParaRPr b="0" lang="de-DE" sz="780" strike="noStrike" u="none">
              <a:solidFill>
                <a:srgbClr val="000000"/>
              </a:solidFill>
              <a:effectLst/>
              <a:uFillTx/>
              <a:latin typeface="Arial"/>
            </a:endParaRPr>
          </a:p>
        </p:txBody>
      </p:sp>
      <p:sp>
        <p:nvSpPr>
          <p:cNvPr id="123" name="Text 16"/>
          <p:cNvSpPr/>
          <p:nvPr/>
        </p:nvSpPr>
        <p:spPr>
          <a:xfrm>
            <a:off x="3340800" y="2389680"/>
            <a:ext cx="211032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Critical difference: humans can </a:t>
            </a:r>
            <a:r>
              <a:rPr b="1" lang="en-US" sz="730" strike="noStrike" u="none">
                <a:solidFill>
                  <a:srgbClr val="f59e0b"/>
                </a:solidFill>
                <a:effectLst/>
                <a:uFillTx/>
                <a:latin typeface="Calibri"/>
              </a:rPr>
              <a:t>validate</a:t>
            </a:r>
            <a:r>
              <a:rPr b="0" lang="en-US" sz="780" strike="noStrike" u="none">
                <a:solidFill>
                  <a:srgbClr val="cbd5e1"/>
                </a:solidFill>
                <a:effectLst/>
                <a:uFillTx/>
                <a:latin typeface="Calibri"/>
              </a:rPr>
              <a:t> ideas</a:t>
            </a:r>
            <a:endParaRPr b="0" lang="de-DE" sz="780" strike="noStrike" u="none">
              <a:solidFill>
                <a:srgbClr val="000000"/>
              </a:solidFill>
              <a:effectLst/>
              <a:uFillTx/>
              <a:latin typeface="Arial"/>
            </a:endParaRPr>
          </a:p>
        </p:txBody>
      </p:sp>
      <p:sp>
        <p:nvSpPr>
          <p:cNvPr id="124" name="Text 17"/>
          <p:cNvSpPr/>
          <p:nvPr/>
        </p:nvSpPr>
        <p:spPr>
          <a:xfrm>
            <a:off x="3340800" y="2596680"/>
            <a:ext cx="187956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AI must be </a:t>
            </a:r>
            <a:r>
              <a:rPr b="1" lang="en-US" sz="730" strike="noStrike" u="none">
                <a:solidFill>
                  <a:srgbClr val="f59e0b"/>
                </a:solidFill>
                <a:effectLst/>
                <a:uFillTx/>
                <a:latin typeface="Calibri"/>
              </a:rPr>
              <a:t>given</a:t>
            </a:r>
            <a:r>
              <a:rPr b="0" lang="en-US" sz="780" strike="noStrike" u="none">
                <a:solidFill>
                  <a:srgbClr val="cbd5e1"/>
                </a:solidFill>
                <a:effectLst/>
                <a:uFillTx/>
                <a:latin typeface="Calibri"/>
              </a:rPr>
              <a:t> validation mechanisms</a:t>
            </a:r>
            <a:endParaRPr b="0" lang="de-DE" sz="780" strike="noStrike" u="none">
              <a:solidFill>
                <a:srgbClr val="000000"/>
              </a:solidFill>
              <a:effectLst/>
              <a:uFillTx/>
              <a:latin typeface="Arial"/>
            </a:endParaRPr>
          </a:p>
        </p:txBody>
      </p:sp>
      <p:sp>
        <p:nvSpPr>
          <p:cNvPr id="125" name="Text 18"/>
          <p:cNvSpPr/>
          <p:nvPr/>
        </p:nvSpPr>
        <p:spPr>
          <a:xfrm>
            <a:off x="6138720" y="1709280"/>
            <a:ext cx="967680" cy="178200"/>
          </a:xfrm>
          <a:prstGeom prst="rect">
            <a:avLst/>
          </a:prstGeom>
          <a:noFill/>
          <a:ln w="0">
            <a:noFill/>
          </a:ln>
        </p:spPr>
        <p:style>
          <a:lnRef idx="0"/>
          <a:fillRef idx="0"/>
          <a:effectRef idx="0"/>
          <a:fontRef idx="minor"/>
        </p:style>
        <p:txBody>
          <a:bodyPr wrap="none" lIns="0" rIns="0" tIns="0" bIns="0" anchor="t">
            <a:spAutoFit/>
          </a:bodyPr>
          <a:p>
            <a:pPr defTabSz="914400">
              <a:lnSpc>
                <a:spcPts val="1400"/>
              </a:lnSpc>
              <a:tabLst>
                <a:tab algn="l" pos="0"/>
              </a:tabLst>
            </a:pPr>
            <a:r>
              <a:rPr b="1" lang="en-US" sz="980" strike="noStrike" u="none">
                <a:solidFill>
                  <a:srgbClr val="ffffff"/>
                </a:solidFill>
                <a:effectLst/>
                <a:uFillTx/>
                <a:latin typeface="Calibri"/>
              </a:rPr>
              <a:t>✅ The Solution</a:t>
            </a:r>
            <a:endParaRPr b="0" lang="de-DE" sz="980" strike="noStrike" u="none">
              <a:solidFill>
                <a:srgbClr val="000000"/>
              </a:solidFill>
              <a:effectLst/>
              <a:uFillTx/>
              <a:latin typeface="Arial"/>
            </a:endParaRPr>
          </a:p>
        </p:txBody>
      </p:sp>
      <p:sp>
        <p:nvSpPr>
          <p:cNvPr id="126" name="Text 19"/>
          <p:cNvSpPr/>
          <p:nvPr/>
        </p:nvSpPr>
        <p:spPr>
          <a:xfrm>
            <a:off x="6138720" y="1975320"/>
            <a:ext cx="215604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Enable </a:t>
            </a:r>
            <a:r>
              <a:rPr b="1" lang="en-US" sz="730" strike="noStrike" u="none">
                <a:solidFill>
                  <a:srgbClr val="f59e0b"/>
                </a:solidFill>
                <a:effectLst/>
                <a:uFillTx/>
                <a:latin typeface="Calibri"/>
              </a:rPr>
              <a:t>validation mechanisms</a:t>
            </a:r>
            <a:r>
              <a:rPr b="0" lang="en-US" sz="780" strike="noStrike" u="none">
                <a:solidFill>
                  <a:srgbClr val="cbd5e1"/>
                </a:solidFill>
                <a:effectLst/>
                <a:uFillTx/>
                <a:latin typeface="Calibri"/>
              </a:rPr>
              <a:t>, not prevention</a:t>
            </a:r>
            <a:endParaRPr b="0" lang="de-DE" sz="780" strike="noStrike" u="none">
              <a:solidFill>
                <a:srgbClr val="000000"/>
              </a:solidFill>
              <a:effectLst/>
              <a:uFillTx/>
              <a:latin typeface="Arial"/>
            </a:endParaRPr>
          </a:p>
        </p:txBody>
      </p:sp>
      <p:sp>
        <p:nvSpPr>
          <p:cNvPr id="127" name="Text 20"/>
          <p:cNvSpPr/>
          <p:nvPr/>
        </p:nvSpPr>
        <p:spPr>
          <a:xfrm>
            <a:off x="6138720" y="2182320"/>
            <a:ext cx="2576160" cy="30420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Select models based on hallucination profile (creative vs. conservative)</a:t>
            </a:r>
            <a:endParaRPr b="0" lang="de-DE" sz="780" strike="noStrike" u="none">
              <a:solidFill>
                <a:srgbClr val="000000"/>
              </a:solidFill>
              <a:effectLst/>
              <a:uFillTx/>
              <a:latin typeface="Arial"/>
            </a:endParaRPr>
          </a:p>
        </p:txBody>
      </p:sp>
      <p:sp>
        <p:nvSpPr>
          <p:cNvPr id="128" name="Text 21"/>
          <p:cNvSpPr/>
          <p:nvPr/>
        </p:nvSpPr>
        <p:spPr>
          <a:xfrm>
            <a:off x="6138720" y="2539440"/>
            <a:ext cx="206604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Use validation chains (AI validates AI output)</a:t>
            </a:r>
            <a:endParaRPr b="0" lang="de-DE" sz="780" strike="noStrike" u="none">
              <a:solidFill>
                <a:srgbClr val="000000"/>
              </a:solidFill>
              <a:effectLst/>
              <a:uFillTx/>
              <a:latin typeface="Arial"/>
            </a:endParaRPr>
          </a:p>
        </p:txBody>
      </p:sp>
      <p:sp>
        <p:nvSpPr>
          <p:cNvPr id="129" name="Text 22"/>
          <p:cNvSpPr/>
          <p:nvPr/>
        </p:nvSpPr>
        <p:spPr>
          <a:xfrm>
            <a:off x="6138720" y="2746800"/>
            <a:ext cx="2356200" cy="15192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Match model personality to use case requirements</a:t>
            </a:r>
            <a:endParaRPr b="0" lang="de-DE" sz="780" strike="noStrike" u="none">
              <a:solidFill>
                <a:srgbClr val="000000"/>
              </a:solidFill>
              <a:effectLst/>
              <a:uFillTx/>
              <a:latin typeface="Arial"/>
            </a:endParaRPr>
          </a:p>
        </p:txBody>
      </p:sp>
      <p:sp>
        <p:nvSpPr>
          <p:cNvPr id="130" name="Shape 23"/>
          <p:cNvSpPr/>
          <p:nvPr/>
        </p:nvSpPr>
        <p:spPr>
          <a:xfrm>
            <a:off x="428760" y="3061080"/>
            <a:ext cx="8286480" cy="64980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31" name="Shape 24"/>
          <p:cNvSpPr/>
          <p:nvPr/>
        </p:nvSpPr>
        <p:spPr>
          <a:xfrm>
            <a:off x="428760" y="3061080"/>
            <a:ext cx="28080" cy="649800"/>
          </a:xfrm>
          <a:prstGeom prst="rect">
            <a:avLst/>
          </a:prstGeom>
          <a:solidFill>
            <a:srgbClr val="8b5cf6"/>
          </a:solid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132" name="Text 25"/>
          <p:cNvSpPr/>
          <p:nvPr/>
        </p:nvSpPr>
        <p:spPr>
          <a:xfrm>
            <a:off x="514440" y="3146760"/>
            <a:ext cx="60984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ec4899"/>
                </a:solidFill>
                <a:effectLst/>
                <a:uFillTx/>
                <a:latin typeface="Calibri"/>
              </a:rPr>
              <a:t>Key Takeaway</a:t>
            </a:r>
            <a:endParaRPr b="0" lang="de-DE" sz="690" strike="noStrike" u="none">
              <a:solidFill>
                <a:srgbClr val="000000"/>
              </a:solidFill>
              <a:effectLst/>
              <a:uFillTx/>
              <a:latin typeface="Arial"/>
            </a:endParaRPr>
          </a:p>
        </p:txBody>
      </p:sp>
      <p:sp>
        <p:nvSpPr>
          <p:cNvPr id="133" name="Text 26"/>
          <p:cNvSpPr/>
          <p:nvPr/>
        </p:nvSpPr>
        <p:spPr>
          <a:xfrm>
            <a:off x="514440" y="3325320"/>
            <a:ext cx="8115120" cy="304200"/>
          </a:xfrm>
          <a:prstGeom prst="rect">
            <a:avLst/>
          </a:prstGeom>
          <a:noFill/>
          <a:ln w="0">
            <a:noFill/>
          </a:ln>
        </p:spPr>
        <p:style>
          <a:lnRef idx="0"/>
          <a:fillRef idx="0"/>
          <a:effectRef idx="0"/>
          <a:fontRef idx="minor"/>
        </p:style>
        <p:txBody>
          <a:bodyPr lIns="0" rIns="0" tIns="0" bIns="0" anchor="t">
            <a:spAutoFit/>
          </a:bodyPr>
          <a:p>
            <a:pPr defTabSz="914400">
              <a:lnSpc>
                <a:spcPts val="1199"/>
              </a:lnSpc>
              <a:tabLst>
                <a:tab algn="l" pos="0"/>
              </a:tabLst>
            </a:pPr>
            <a:r>
              <a:rPr b="0" lang="en-US" sz="780" strike="noStrike" u="none">
                <a:solidFill>
                  <a:srgbClr val="cbd5e1"/>
                </a:solidFill>
                <a:effectLst/>
                <a:uFillTx/>
                <a:latin typeface="Calibri"/>
              </a:rPr>
              <a:t>The bottleneck is not hallucination prevention—it's validation capability. Organizations that build robust validation systems will outperform those trying to eliminate hallucinations entirely.</a:t>
            </a:r>
            <a:endParaRPr b="0" lang="de-DE" sz="78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Image 0" descr="preencoded.png"/>
          <p:cNvPicPr/>
          <p:nvPr/>
        </p:nvPicPr>
        <p:blipFill>
          <a:blip r:embed="rId1"/>
          <a:stretch/>
        </p:blipFill>
        <p:spPr>
          <a:xfrm>
            <a:off x="0" y="0"/>
            <a:ext cx="9143640" cy="5363640"/>
          </a:xfrm>
          <a:prstGeom prst="rect">
            <a:avLst/>
          </a:prstGeom>
          <a:noFill/>
          <a:ln w="0">
            <a:noFill/>
          </a:ln>
        </p:spPr>
      </p:pic>
      <p:sp>
        <p:nvSpPr>
          <p:cNvPr id="135" name="Text 0"/>
          <p:cNvSpPr/>
          <p:nvPr/>
        </p:nvSpPr>
        <p:spPr>
          <a:xfrm>
            <a:off x="114480" y="385920"/>
            <a:ext cx="6325920" cy="444240"/>
          </a:xfrm>
          <a:prstGeom prst="rect">
            <a:avLst/>
          </a:prstGeom>
          <a:noFill/>
          <a:ln w="0">
            <a:noFill/>
          </a:ln>
        </p:spPr>
        <p:style>
          <a:lnRef idx="0"/>
          <a:fillRef idx="0"/>
          <a:effectRef idx="0"/>
          <a:fontRef idx="minor"/>
        </p:style>
        <p:txBody>
          <a:bodyPr wrap="none" lIns="0" rIns="0" tIns="0" bIns="0" anchor="t">
            <a:spAutoFit/>
          </a:bodyPr>
          <a:p>
            <a:pPr defTabSz="914400">
              <a:lnSpc>
                <a:spcPts val="3501"/>
              </a:lnSpc>
              <a:tabLst>
                <a:tab algn="l" pos="0"/>
              </a:tabLst>
            </a:pPr>
            <a:r>
              <a:rPr b="1" lang="en-US" sz="2860" strike="noStrike" u="none">
                <a:solidFill>
                  <a:srgbClr val="ffffff"/>
                </a:solidFill>
                <a:effectLst/>
                <a:uFillTx/>
                <a:latin typeface="Calibri"/>
              </a:rPr>
              <a:t>Solution 4: Distributed Intelligence</a:t>
            </a:r>
            <a:endParaRPr b="0" lang="de-DE" sz="2860" strike="noStrike" u="none">
              <a:solidFill>
                <a:srgbClr val="000000"/>
              </a:solidFill>
              <a:effectLst/>
              <a:uFillTx/>
              <a:latin typeface="Arial"/>
            </a:endParaRPr>
          </a:p>
        </p:txBody>
      </p:sp>
      <p:sp>
        <p:nvSpPr>
          <p:cNvPr id="136" name="Text 1"/>
          <p:cNvSpPr/>
          <p:nvPr/>
        </p:nvSpPr>
        <p:spPr>
          <a:xfrm>
            <a:off x="114480" y="897120"/>
            <a:ext cx="2698920" cy="279720"/>
          </a:xfrm>
          <a:prstGeom prst="rect">
            <a:avLst/>
          </a:prstGeom>
          <a:noFill/>
          <a:ln w="0">
            <a:noFill/>
          </a:ln>
        </p:spPr>
        <p:style>
          <a:lnRef idx="0"/>
          <a:fillRef idx="0"/>
          <a:effectRef idx="0"/>
          <a:fontRef idx="minor"/>
        </p:style>
        <p:txBody>
          <a:bodyPr wrap="none" lIns="0" rIns="0" tIns="0" bIns="0" anchor="t">
            <a:spAutoFit/>
          </a:bodyPr>
          <a:p>
            <a:pPr defTabSz="914400">
              <a:lnSpc>
                <a:spcPts val="2200"/>
              </a:lnSpc>
              <a:tabLst>
                <a:tab algn="l" pos="0"/>
              </a:tabLst>
            </a:pPr>
            <a:r>
              <a:rPr b="0" lang="en-US" sz="1700" strike="noStrike" u="none">
                <a:solidFill>
                  <a:srgbClr val="a0aec0"/>
                </a:solidFill>
                <a:effectLst/>
                <a:uFillTx/>
                <a:latin typeface="Calibri"/>
              </a:rPr>
              <a:t>The LLM Council Approach</a:t>
            </a:r>
            <a:endParaRPr b="0" lang="de-DE" sz="1700" strike="noStrike" u="none">
              <a:solidFill>
                <a:srgbClr val="000000"/>
              </a:solidFill>
              <a:effectLst/>
              <a:uFillTx/>
              <a:latin typeface="Arial"/>
            </a:endParaRPr>
          </a:p>
        </p:txBody>
      </p:sp>
      <p:sp>
        <p:nvSpPr>
          <p:cNvPr id="137" name="Text 2"/>
          <p:cNvSpPr/>
          <p:nvPr/>
        </p:nvSpPr>
        <p:spPr>
          <a:xfrm>
            <a:off x="114480" y="1495440"/>
            <a:ext cx="4278600" cy="964440"/>
          </a:xfrm>
          <a:prstGeom prst="rect">
            <a:avLst/>
          </a:prstGeom>
          <a:noFill/>
          <a:ln w="0">
            <a:noFill/>
          </a:ln>
        </p:spPr>
        <p:style>
          <a:lnRef idx="0"/>
          <a:fillRef idx="0"/>
          <a:effectRef idx="0"/>
          <a:fontRef idx="minor"/>
        </p:style>
        <p:txBody>
          <a:bodyPr lIns="0" rIns="0" tIns="0" bIns="0" anchor="t">
            <a:spAutoFit/>
          </a:bodyPr>
          <a:p>
            <a:pPr defTabSz="914400">
              <a:lnSpc>
                <a:spcPts val="1899"/>
              </a:lnSpc>
              <a:tabLst>
                <a:tab algn="l" pos="0"/>
              </a:tabLst>
            </a:pPr>
            <a:r>
              <a:rPr b="0" lang="en-US" sz="1160" strike="noStrike" u="none">
                <a:solidFill>
                  <a:srgbClr val="cbd5e1"/>
                </a:solidFill>
                <a:effectLst/>
                <a:uFillTx/>
                <a:latin typeface="Calibri"/>
              </a:rPr>
              <a:t>Deploy multiple different AI models to evaluate, cross-check, and verify each other's reasoning. By combining diverse models, we create a robust decision-making system that reduces single-model bias.</a:t>
            </a:r>
            <a:endParaRPr b="0" lang="de-DE" sz="1160" strike="noStrike" u="none">
              <a:solidFill>
                <a:srgbClr val="000000"/>
              </a:solidFill>
              <a:effectLst/>
              <a:uFillTx/>
              <a:latin typeface="Arial"/>
            </a:endParaRPr>
          </a:p>
        </p:txBody>
      </p:sp>
      <p:sp>
        <p:nvSpPr>
          <p:cNvPr id="138" name="Shape 3"/>
          <p:cNvSpPr/>
          <p:nvPr/>
        </p:nvSpPr>
        <p:spPr>
          <a:xfrm>
            <a:off x="114480" y="2652840"/>
            <a:ext cx="4278600" cy="168192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39" name="Shape 4"/>
          <p:cNvSpPr/>
          <p:nvPr/>
        </p:nvSpPr>
        <p:spPr>
          <a:xfrm>
            <a:off x="114480" y="2652840"/>
            <a:ext cx="28080" cy="168192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40" name="Text 5"/>
          <p:cNvSpPr/>
          <p:nvPr/>
        </p:nvSpPr>
        <p:spPr>
          <a:xfrm>
            <a:off x="293040" y="2831400"/>
            <a:ext cx="7563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How It Works</a:t>
            </a:r>
            <a:endParaRPr b="0" lang="de-DE" sz="880" strike="noStrike" u="none">
              <a:solidFill>
                <a:srgbClr val="000000"/>
              </a:solidFill>
              <a:effectLst/>
              <a:uFillTx/>
              <a:latin typeface="Arial"/>
            </a:endParaRPr>
          </a:p>
        </p:txBody>
      </p:sp>
      <p:sp>
        <p:nvSpPr>
          <p:cNvPr id="141" name="Text 6"/>
          <p:cNvSpPr/>
          <p:nvPr/>
        </p:nvSpPr>
        <p:spPr>
          <a:xfrm>
            <a:off x="293040" y="3113640"/>
            <a:ext cx="22971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Primary model generates initial response</a:t>
            </a:r>
            <a:endParaRPr b="0" lang="de-DE" sz="939" strike="noStrike" u="none">
              <a:solidFill>
                <a:srgbClr val="000000"/>
              </a:solidFill>
              <a:effectLst/>
              <a:uFillTx/>
              <a:latin typeface="Arial"/>
            </a:endParaRPr>
          </a:p>
        </p:txBody>
      </p:sp>
      <p:sp>
        <p:nvSpPr>
          <p:cNvPr id="142" name="Text 7"/>
          <p:cNvSpPr/>
          <p:nvPr/>
        </p:nvSpPr>
        <p:spPr>
          <a:xfrm>
            <a:off x="293040" y="3374280"/>
            <a:ext cx="2366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Secondary models independently evaluate</a:t>
            </a:r>
            <a:endParaRPr b="0" lang="de-DE" sz="939" strike="noStrike" u="none">
              <a:solidFill>
                <a:srgbClr val="000000"/>
              </a:solidFill>
              <a:effectLst/>
              <a:uFillTx/>
              <a:latin typeface="Arial"/>
            </a:endParaRPr>
          </a:p>
        </p:txBody>
      </p:sp>
      <p:sp>
        <p:nvSpPr>
          <p:cNvPr id="143" name="Text 8"/>
          <p:cNvSpPr/>
          <p:nvPr/>
        </p:nvSpPr>
        <p:spPr>
          <a:xfrm>
            <a:off x="293040" y="3634920"/>
            <a:ext cx="2240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Models cross-check reasoning for errors</a:t>
            </a:r>
            <a:endParaRPr b="0" lang="de-DE" sz="939" strike="noStrike" u="none">
              <a:solidFill>
                <a:srgbClr val="000000"/>
              </a:solidFill>
              <a:effectLst/>
              <a:uFillTx/>
              <a:latin typeface="Arial"/>
            </a:endParaRPr>
          </a:p>
        </p:txBody>
      </p:sp>
      <p:sp>
        <p:nvSpPr>
          <p:cNvPr id="144" name="Text 9"/>
          <p:cNvSpPr/>
          <p:nvPr/>
        </p:nvSpPr>
        <p:spPr>
          <a:xfrm>
            <a:off x="293040" y="3895920"/>
            <a:ext cx="2312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0" lang="en-US" sz="939" strike="noStrike" u="none">
                <a:solidFill>
                  <a:srgbClr val="cbd5e1"/>
                </a:solidFill>
                <a:effectLst/>
                <a:uFillTx/>
                <a:latin typeface="Calibri"/>
              </a:rPr>
              <a:t>System reaches consensus or flags issues</a:t>
            </a:r>
            <a:endParaRPr b="0" lang="de-DE" sz="939" strike="noStrike" u="none">
              <a:solidFill>
                <a:srgbClr val="000000"/>
              </a:solidFill>
              <a:effectLst/>
              <a:uFillTx/>
              <a:latin typeface="Arial"/>
            </a:endParaRPr>
          </a:p>
        </p:txBody>
      </p:sp>
      <p:sp>
        <p:nvSpPr>
          <p:cNvPr id="145" name="Text 10"/>
          <p:cNvSpPr/>
          <p:nvPr/>
        </p:nvSpPr>
        <p:spPr>
          <a:xfrm>
            <a:off x="114480" y="4549320"/>
            <a:ext cx="84564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3b82f6"/>
                </a:solidFill>
                <a:effectLst/>
                <a:uFillTx/>
                <a:latin typeface="Calibri"/>
              </a:rPr>
              <a:t>Why It Matters</a:t>
            </a:r>
            <a:endParaRPr b="0" lang="de-DE" sz="880" strike="noStrike" u="none">
              <a:solidFill>
                <a:srgbClr val="000000"/>
              </a:solidFill>
              <a:effectLst/>
              <a:uFillTx/>
              <a:latin typeface="Arial"/>
            </a:endParaRPr>
          </a:p>
        </p:txBody>
      </p:sp>
      <p:sp>
        <p:nvSpPr>
          <p:cNvPr id="146" name="Text 11"/>
          <p:cNvSpPr/>
          <p:nvPr/>
        </p:nvSpPr>
        <p:spPr>
          <a:xfrm>
            <a:off x="114480" y="4831560"/>
            <a:ext cx="110448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cbd5e1"/>
                </a:solidFill>
                <a:effectLst/>
                <a:uFillTx/>
                <a:latin typeface="Calibri"/>
              </a:rPr>
              <a:t>Catches diverse errors</a:t>
            </a:r>
            <a:endParaRPr b="0" lang="de-DE" sz="790" strike="noStrike" u="none">
              <a:solidFill>
                <a:srgbClr val="000000"/>
              </a:solidFill>
              <a:effectLst/>
              <a:uFillTx/>
              <a:latin typeface="Arial"/>
            </a:endParaRPr>
          </a:p>
        </p:txBody>
      </p:sp>
      <p:sp>
        <p:nvSpPr>
          <p:cNvPr id="147" name="Text 12"/>
          <p:cNvSpPr/>
          <p:nvPr/>
        </p:nvSpPr>
        <p:spPr>
          <a:xfrm>
            <a:off x="2307600" y="4831560"/>
            <a:ext cx="92844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cbd5e1"/>
                </a:solidFill>
                <a:effectLst/>
                <a:uFillTx/>
                <a:latin typeface="Calibri"/>
              </a:rPr>
              <a:t>Improves accuracy</a:t>
            </a:r>
            <a:endParaRPr b="0" lang="de-DE" sz="790" strike="noStrike" u="none">
              <a:solidFill>
                <a:srgbClr val="000000"/>
              </a:solidFill>
              <a:effectLst/>
              <a:uFillTx/>
              <a:latin typeface="Arial"/>
            </a:endParaRPr>
          </a:p>
        </p:txBody>
      </p:sp>
      <p:sp>
        <p:nvSpPr>
          <p:cNvPr id="148" name="Text 13"/>
          <p:cNvSpPr/>
          <p:nvPr/>
        </p:nvSpPr>
        <p:spPr>
          <a:xfrm>
            <a:off x="114480" y="5094360"/>
            <a:ext cx="9054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cbd5e1"/>
                </a:solidFill>
                <a:effectLst/>
                <a:uFillTx/>
                <a:latin typeface="Calibri"/>
              </a:rPr>
              <a:t>Higher confidence</a:t>
            </a:r>
            <a:endParaRPr b="0" lang="de-DE" sz="790" strike="noStrike" u="none">
              <a:solidFill>
                <a:srgbClr val="000000"/>
              </a:solidFill>
              <a:effectLst/>
              <a:uFillTx/>
              <a:latin typeface="Arial"/>
            </a:endParaRPr>
          </a:p>
        </p:txBody>
      </p:sp>
      <p:sp>
        <p:nvSpPr>
          <p:cNvPr id="149" name="Text 14"/>
          <p:cNvSpPr/>
          <p:nvPr/>
        </p:nvSpPr>
        <p:spPr>
          <a:xfrm>
            <a:off x="2307600" y="5094360"/>
            <a:ext cx="639000" cy="140040"/>
          </a:xfrm>
          <a:prstGeom prst="rect">
            <a:avLst/>
          </a:prstGeom>
          <a:noFill/>
          <a:ln w="0">
            <a:noFill/>
          </a:ln>
        </p:spPr>
        <p:style>
          <a:lnRef idx="0"/>
          <a:fillRef idx="0"/>
          <a:effectRef idx="0"/>
          <a:fontRef idx="minor"/>
        </p:style>
        <p:txBody>
          <a:bodyPr wrap="none" lIns="0" rIns="0" tIns="0" bIns="0" anchor="t">
            <a:spAutoFit/>
          </a:bodyPr>
          <a:p>
            <a:pPr defTabSz="914400">
              <a:lnSpc>
                <a:spcPts val="1100"/>
              </a:lnSpc>
              <a:tabLst>
                <a:tab algn="l" pos="0"/>
              </a:tabLst>
            </a:pPr>
            <a:r>
              <a:rPr b="1" lang="en-US" sz="790" strike="noStrike" u="none">
                <a:solidFill>
                  <a:srgbClr val="cbd5e1"/>
                </a:solidFill>
                <a:effectLst/>
                <a:uFillTx/>
                <a:latin typeface="Calibri"/>
              </a:rPr>
              <a:t>Reduces bias</a:t>
            </a:r>
            <a:endParaRPr b="0" lang="de-DE" sz="790" strike="noStrike" u="none">
              <a:solidFill>
                <a:srgbClr val="000000"/>
              </a:solidFill>
              <a:effectLst/>
              <a:uFillTx/>
              <a:latin typeface="Arial"/>
            </a:endParaRPr>
          </a:p>
        </p:txBody>
      </p:sp>
      <p:sp>
        <p:nvSpPr>
          <p:cNvPr id="150" name="Shape 15"/>
          <p:cNvSpPr/>
          <p:nvPr/>
        </p:nvSpPr>
        <p:spPr>
          <a:xfrm>
            <a:off x="4750560" y="1495440"/>
            <a:ext cx="4278600" cy="321444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pic>
        <p:nvPicPr>
          <p:cNvPr id="151" name="Image 1" descr="preencoded.png"/>
          <p:cNvPicPr/>
          <p:nvPr/>
        </p:nvPicPr>
        <p:blipFill>
          <a:blip r:embed="rId2"/>
          <a:stretch/>
        </p:blipFill>
        <p:spPr>
          <a:xfrm>
            <a:off x="4893480" y="1638360"/>
            <a:ext cx="3993120" cy="29286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Image 0" descr="preencoded.png"/>
          <p:cNvPicPr/>
          <p:nvPr/>
        </p:nvPicPr>
        <p:blipFill>
          <a:blip r:embed="rId1"/>
          <a:stretch/>
        </p:blipFill>
        <p:spPr>
          <a:xfrm>
            <a:off x="0" y="0"/>
            <a:ext cx="9143640" cy="5143320"/>
          </a:xfrm>
          <a:prstGeom prst="rect">
            <a:avLst/>
          </a:prstGeom>
          <a:noFill/>
          <a:ln w="0">
            <a:noFill/>
          </a:ln>
        </p:spPr>
      </p:pic>
      <p:sp>
        <p:nvSpPr>
          <p:cNvPr id="153" name="Shape 0"/>
          <p:cNvSpPr/>
          <p:nvPr/>
        </p:nvSpPr>
        <p:spPr>
          <a:xfrm>
            <a:off x="428760" y="285840"/>
            <a:ext cx="8286480" cy="851400"/>
          </a:xfrm>
          <a:prstGeom prst="rect">
            <a:avLst/>
          </a:prstGeom>
          <a:noFill/>
          <a:ln w="0">
            <a:noFill/>
          </a:ln>
        </p:spPr>
        <p:style>
          <a:lnRef idx="0"/>
          <a:fillRef idx="0"/>
          <a:effectRef idx="0"/>
          <a:fontRef idx="minor"/>
        </p:style>
        <p:txBody>
          <a:bodyPr lIns="90000" rIns="90000" tIns="45000" bIns="45000" anchor="t">
            <a:noAutofit/>
          </a:bodyPr>
          <a:p>
            <a:endParaRPr b="0" lang="de-DE" sz="1800" strike="noStrike" u="none">
              <a:solidFill>
                <a:srgbClr val="ffffff"/>
              </a:solidFill>
              <a:effectLst/>
              <a:uFillTx/>
              <a:latin typeface="Arial"/>
            </a:endParaRPr>
          </a:p>
        </p:txBody>
      </p:sp>
      <p:sp>
        <p:nvSpPr>
          <p:cNvPr id="154" name="Shape 1"/>
          <p:cNvSpPr/>
          <p:nvPr/>
        </p:nvSpPr>
        <p:spPr>
          <a:xfrm>
            <a:off x="428760" y="285840"/>
            <a:ext cx="8286480" cy="56880"/>
          </a:xfrm>
          <a:prstGeom prst="rect">
            <a:avLst/>
          </a:prstGeom>
          <a:solidFill>
            <a:srgbClr val="3b82f6"/>
          </a:solidFill>
          <a:ln w="0">
            <a:noFill/>
          </a:ln>
        </p:spPr>
        <p:style>
          <a:lnRef idx="0"/>
          <a:fillRef idx="0"/>
          <a:effectRef idx="0"/>
          <a:fontRef idx="minor"/>
        </p:style>
        <p:txBody>
          <a:bodyPr lIns="90000" rIns="90000" tIns="12240" bIns="12240" anchor="t">
            <a:noAutofit/>
          </a:bodyPr>
          <a:p>
            <a:endParaRPr b="0" lang="de-DE" sz="1800" strike="noStrike" u="none">
              <a:solidFill>
                <a:srgbClr val="ffffff"/>
              </a:solidFill>
              <a:effectLst/>
              <a:uFillTx/>
              <a:latin typeface="Arial"/>
            </a:endParaRPr>
          </a:p>
        </p:txBody>
      </p:sp>
      <p:sp>
        <p:nvSpPr>
          <p:cNvPr id="155" name="Text 2"/>
          <p:cNvSpPr/>
          <p:nvPr/>
        </p:nvSpPr>
        <p:spPr>
          <a:xfrm>
            <a:off x="428760" y="428760"/>
            <a:ext cx="4157280" cy="342720"/>
          </a:xfrm>
          <a:prstGeom prst="rect">
            <a:avLst/>
          </a:prstGeom>
          <a:noFill/>
          <a:ln w="0">
            <a:noFill/>
          </a:ln>
        </p:spPr>
        <p:style>
          <a:lnRef idx="0"/>
          <a:fillRef idx="0"/>
          <a:effectRef idx="0"/>
          <a:fontRef idx="minor"/>
        </p:style>
        <p:txBody>
          <a:bodyPr wrap="none" lIns="0" rIns="0" tIns="0" bIns="0" anchor="t">
            <a:spAutoFit/>
          </a:bodyPr>
          <a:p>
            <a:pPr defTabSz="914400">
              <a:lnSpc>
                <a:spcPts val="2701"/>
              </a:lnSpc>
              <a:tabLst>
                <a:tab algn="l" pos="0"/>
              </a:tabLst>
            </a:pPr>
            <a:r>
              <a:rPr b="1" lang="en-US" sz="2430" strike="noStrike" u="none">
                <a:solidFill>
                  <a:srgbClr val="ffffff"/>
                </a:solidFill>
                <a:effectLst/>
                <a:uFillTx/>
                <a:latin typeface="Calibri"/>
              </a:rPr>
              <a:t>Model Behavioral Diversity</a:t>
            </a:r>
            <a:endParaRPr b="0" lang="de-DE" sz="2430" strike="noStrike" u="none">
              <a:solidFill>
                <a:srgbClr val="000000"/>
              </a:solidFill>
              <a:effectLst/>
              <a:uFillTx/>
              <a:latin typeface="Arial"/>
            </a:endParaRPr>
          </a:p>
        </p:txBody>
      </p:sp>
      <p:sp>
        <p:nvSpPr>
          <p:cNvPr id="156" name="Text 3"/>
          <p:cNvSpPr/>
          <p:nvPr/>
        </p:nvSpPr>
        <p:spPr>
          <a:xfrm>
            <a:off x="428760" y="807120"/>
            <a:ext cx="4134960" cy="241560"/>
          </a:xfrm>
          <a:prstGeom prst="rect">
            <a:avLst/>
          </a:prstGeom>
          <a:noFill/>
          <a:ln w="0">
            <a:noFill/>
          </a:ln>
        </p:spPr>
        <p:style>
          <a:lnRef idx="0"/>
          <a:fillRef idx="0"/>
          <a:effectRef idx="0"/>
          <a:fontRef idx="minor"/>
        </p:style>
        <p:txBody>
          <a:bodyPr wrap="none" lIns="0" rIns="0" tIns="0" bIns="0" anchor="t">
            <a:spAutoFit/>
          </a:bodyPr>
          <a:p>
            <a:pPr defTabSz="914400">
              <a:lnSpc>
                <a:spcPts val="1899"/>
              </a:lnSpc>
              <a:tabLst>
                <a:tab algn="l" pos="0"/>
              </a:tabLst>
            </a:pPr>
            <a:r>
              <a:rPr b="0" lang="en-US" sz="1490" strike="noStrike" u="none">
                <a:solidFill>
                  <a:srgbClr val="a0aec0"/>
                </a:solidFill>
                <a:effectLst/>
                <a:uFillTx/>
                <a:latin typeface="Calibri"/>
              </a:rPr>
              <a:t>Selecting the Right AI Personality for Your Task</a:t>
            </a:r>
            <a:endParaRPr b="0" lang="de-DE" sz="1490" strike="noStrike" u="none">
              <a:solidFill>
                <a:srgbClr val="000000"/>
              </a:solidFill>
              <a:effectLst/>
              <a:uFillTx/>
              <a:latin typeface="Arial"/>
            </a:endParaRPr>
          </a:p>
        </p:txBody>
      </p:sp>
      <p:sp>
        <p:nvSpPr>
          <p:cNvPr id="157" name="Text 4"/>
          <p:cNvSpPr/>
          <p:nvPr/>
        </p:nvSpPr>
        <p:spPr>
          <a:xfrm>
            <a:off x="542880" y="1137600"/>
            <a:ext cx="7030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Gemini</a:t>
            </a:r>
            <a:endParaRPr b="0" lang="de-DE" sz="1090" strike="noStrike" u="none">
              <a:solidFill>
                <a:srgbClr val="000000"/>
              </a:solidFill>
              <a:effectLst/>
              <a:uFillTx/>
              <a:latin typeface="Arial"/>
            </a:endParaRPr>
          </a:p>
        </p:txBody>
      </p:sp>
      <p:sp>
        <p:nvSpPr>
          <p:cNvPr id="158" name="Text 5"/>
          <p:cNvSpPr/>
          <p:nvPr/>
        </p:nvSpPr>
        <p:spPr>
          <a:xfrm>
            <a:off x="542880" y="1409040"/>
            <a:ext cx="88560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8b5cf6"/>
                </a:solidFill>
                <a:effectLst/>
                <a:uFillTx/>
                <a:latin typeface="Calibri"/>
              </a:rPr>
              <a:t>Creatively Unhinged</a:t>
            </a:r>
            <a:endParaRPr b="0" lang="de-DE" sz="690" strike="noStrike" u="none">
              <a:solidFill>
                <a:srgbClr val="000000"/>
              </a:solidFill>
              <a:effectLst/>
              <a:uFillTx/>
              <a:latin typeface="Arial"/>
            </a:endParaRPr>
          </a:p>
        </p:txBody>
      </p:sp>
      <p:sp>
        <p:nvSpPr>
          <p:cNvPr id="159" name="Text 6"/>
          <p:cNvSpPr/>
          <p:nvPr/>
        </p:nvSpPr>
        <p:spPr>
          <a:xfrm>
            <a:off x="542880" y="1587600"/>
            <a:ext cx="19170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Personality:</a:t>
            </a:r>
            <a:r>
              <a:rPr b="0" lang="en-US" sz="730" strike="noStrike" u="none">
                <a:solidFill>
                  <a:srgbClr val="cbd5e1"/>
                </a:solidFill>
                <a:effectLst/>
                <a:uFillTx/>
                <a:latin typeface="Calibri"/>
              </a:rPr>
              <a:t> High risk-taking, novel solutions</a:t>
            </a:r>
            <a:endParaRPr b="0" lang="de-DE" sz="730" strike="noStrike" u="none">
              <a:solidFill>
                <a:srgbClr val="000000"/>
              </a:solidFill>
              <a:effectLst/>
              <a:uFillTx/>
              <a:latin typeface="Arial"/>
            </a:endParaRPr>
          </a:p>
        </p:txBody>
      </p:sp>
      <p:sp>
        <p:nvSpPr>
          <p:cNvPr id="160" name="Text 7"/>
          <p:cNvSpPr/>
          <p:nvPr/>
        </p:nvSpPr>
        <p:spPr>
          <a:xfrm>
            <a:off x="542880" y="1760400"/>
            <a:ext cx="21985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Strength:</a:t>
            </a:r>
            <a:r>
              <a:rPr b="0" lang="en-US" sz="730" strike="noStrike" u="none">
                <a:solidFill>
                  <a:srgbClr val="cbd5e1"/>
                </a:solidFill>
                <a:effectLst/>
                <a:uFillTx/>
                <a:latin typeface="Calibri"/>
              </a:rPr>
              <a:t> Generates creative, unconventional ideas</a:t>
            </a:r>
            <a:endParaRPr b="0" lang="de-DE" sz="730" strike="noStrike" u="none">
              <a:solidFill>
                <a:srgbClr val="000000"/>
              </a:solidFill>
              <a:effectLst/>
              <a:uFillTx/>
              <a:latin typeface="Arial"/>
            </a:endParaRPr>
          </a:p>
        </p:txBody>
      </p:sp>
      <p:sp>
        <p:nvSpPr>
          <p:cNvPr id="161" name="Text 8"/>
          <p:cNvSpPr/>
          <p:nvPr/>
        </p:nvSpPr>
        <p:spPr>
          <a:xfrm>
            <a:off x="542880" y="1933560"/>
            <a:ext cx="257616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Weakness:</a:t>
            </a:r>
            <a:r>
              <a:rPr b="0" lang="en-US" sz="730" strike="noStrike" u="none">
                <a:solidFill>
                  <a:srgbClr val="cbd5e1"/>
                </a:solidFill>
                <a:effectLst/>
                <a:uFillTx/>
                <a:latin typeface="Calibri"/>
              </a:rPr>
              <a:t> May hallucinate or suggest risky approaches</a:t>
            </a:r>
            <a:endParaRPr b="0" lang="de-DE" sz="730" strike="noStrike" u="none">
              <a:solidFill>
                <a:srgbClr val="000000"/>
              </a:solidFill>
              <a:effectLst/>
              <a:uFillTx/>
              <a:latin typeface="Arial"/>
            </a:endParaRPr>
          </a:p>
        </p:txBody>
      </p:sp>
      <p:sp>
        <p:nvSpPr>
          <p:cNvPr id="162" name="Text 9"/>
          <p:cNvSpPr/>
          <p:nvPr/>
        </p:nvSpPr>
        <p:spPr>
          <a:xfrm>
            <a:off x="542880" y="2236320"/>
            <a:ext cx="23101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Best For:</a:t>
            </a:r>
            <a:r>
              <a:rPr b="0" lang="en-US" sz="730" strike="noStrike" u="none">
                <a:solidFill>
                  <a:srgbClr val="cbd5e1"/>
                </a:solidFill>
                <a:effectLst/>
                <a:uFillTx/>
                <a:latin typeface="Calibri"/>
              </a:rPr>
              <a:t> Exploratory tasks, brainstorming, innovation</a:t>
            </a:r>
            <a:endParaRPr b="0" lang="de-DE" sz="730" strike="noStrike" u="none">
              <a:solidFill>
                <a:srgbClr val="000000"/>
              </a:solidFill>
              <a:effectLst/>
              <a:uFillTx/>
              <a:latin typeface="Arial"/>
            </a:endParaRPr>
          </a:p>
        </p:txBody>
      </p:sp>
      <p:sp>
        <p:nvSpPr>
          <p:cNvPr id="163" name="Text 10"/>
          <p:cNvSpPr/>
          <p:nvPr/>
        </p:nvSpPr>
        <p:spPr>
          <a:xfrm>
            <a:off x="3340800" y="1137600"/>
            <a:ext cx="80028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ChatGPT</a:t>
            </a:r>
            <a:endParaRPr b="0" lang="de-DE" sz="1090" strike="noStrike" u="none">
              <a:solidFill>
                <a:srgbClr val="000000"/>
              </a:solidFill>
              <a:effectLst/>
              <a:uFillTx/>
              <a:latin typeface="Arial"/>
            </a:endParaRPr>
          </a:p>
        </p:txBody>
      </p:sp>
      <p:sp>
        <p:nvSpPr>
          <p:cNvPr id="164" name="Text 11"/>
          <p:cNvSpPr/>
          <p:nvPr/>
        </p:nvSpPr>
        <p:spPr>
          <a:xfrm>
            <a:off x="3340800" y="1409040"/>
            <a:ext cx="99756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8b5cf6"/>
                </a:solidFill>
                <a:effectLst/>
                <a:uFillTx/>
                <a:latin typeface="Calibri"/>
              </a:rPr>
              <a:t>Methodically Obsessed</a:t>
            </a:r>
            <a:endParaRPr b="0" lang="de-DE" sz="690" strike="noStrike" u="none">
              <a:solidFill>
                <a:srgbClr val="000000"/>
              </a:solidFill>
              <a:effectLst/>
              <a:uFillTx/>
              <a:latin typeface="Arial"/>
            </a:endParaRPr>
          </a:p>
        </p:txBody>
      </p:sp>
      <p:sp>
        <p:nvSpPr>
          <p:cNvPr id="165" name="Text 12"/>
          <p:cNvSpPr/>
          <p:nvPr/>
        </p:nvSpPr>
        <p:spPr>
          <a:xfrm>
            <a:off x="3340800" y="1587600"/>
            <a:ext cx="21139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Personality:</a:t>
            </a:r>
            <a:r>
              <a:rPr b="0" lang="en-US" sz="730" strike="noStrike" u="none">
                <a:solidFill>
                  <a:srgbClr val="cbd5e1"/>
                </a:solidFill>
                <a:effectLst/>
                <a:uFillTx/>
                <a:latin typeface="Calibri"/>
              </a:rPr>
              <a:t> Process-focused, structured thinking</a:t>
            </a:r>
            <a:endParaRPr b="0" lang="de-DE" sz="730" strike="noStrike" u="none">
              <a:solidFill>
                <a:srgbClr val="000000"/>
              </a:solidFill>
              <a:effectLst/>
              <a:uFillTx/>
              <a:latin typeface="Arial"/>
            </a:endParaRPr>
          </a:p>
        </p:txBody>
      </p:sp>
      <p:sp>
        <p:nvSpPr>
          <p:cNvPr id="166" name="Text 13"/>
          <p:cNvSpPr/>
          <p:nvPr/>
        </p:nvSpPr>
        <p:spPr>
          <a:xfrm>
            <a:off x="3340800" y="1760400"/>
            <a:ext cx="257616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Strength:</a:t>
            </a:r>
            <a:r>
              <a:rPr b="0" lang="en-US" sz="730" strike="noStrike" u="none">
                <a:solidFill>
                  <a:srgbClr val="cbd5e1"/>
                </a:solidFill>
                <a:effectLst/>
                <a:uFillTx/>
                <a:latin typeface="Calibri"/>
              </a:rPr>
              <a:t> Follows procedures, explains reasoning clearly</a:t>
            </a:r>
            <a:endParaRPr b="0" lang="de-DE" sz="730" strike="noStrike" u="none">
              <a:solidFill>
                <a:srgbClr val="000000"/>
              </a:solidFill>
              <a:effectLst/>
              <a:uFillTx/>
              <a:latin typeface="Arial"/>
            </a:endParaRPr>
          </a:p>
        </p:txBody>
      </p:sp>
      <p:sp>
        <p:nvSpPr>
          <p:cNvPr id="167" name="Text 14"/>
          <p:cNvSpPr/>
          <p:nvPr/>
        </p:nvSpPr>
        <p:spPr>
          <a:xfrm>
            <a:off x="3340800" y="2063520"/>
            <a:ext cx="233028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Weakness:</a:t>
            </a:r>
            <a:r>
              <a:rPr b="0" lang="en-US" sz="730" strike="noStrike" u="none">
                <a:solidFill>
                  <a:srgbClr val="cbd5e1"/>
                </a:solidFill>
                <a:effectLst/>
                <a:uFillTx/>
                <a:latin typeface="Calibri"/>
              </a:rPr>
              <a:t> May over-explain or miss creative solutions</a:t>
            </a:r>
            <a:endParaRPr b="0" lang="de-DE" sz="730" strike="noStrike" u="none">
              <a:solidFill>
                <a:srgbClr val="000000"/>
              </a:solidFill>
              <a:effectLst/>
              <a:uFillTx/>
              <a:latin typeface="Arial"/>
            </a:endParaRPr>
          </a:p>
        </p:txBody>
      </p:sp>
      <p:sp>
        <p:nvSpPr>
          <p:cNvPr id="168" name="Text 15"/>
          <p:cNvSpPr/>
          <p:nvPr/>
        </p:nvSpPr>
        <p:spPr>
          <a:xfrm>
            <a:off x="3340800" y="2236320"/>
            <a:ext cx="219780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Best For:</a:t>
            </a:r>
            <a:r>
              <a:rPr b="0" lang="en-US" sz="730" strike="noStrike" u="none">
                <a:solidFill>
                  <a:srgbClr val="cbd5e1"/>
                </a:solidFill>
                <a:effectLst/>
                <a:uFillTx/>
                <a:latin typeface="Calibri"/>
              </a:rPr>
              <a:t> Structured tasks, documentation, analysis</a:t>
            </a:r>
            <a:endParaRPr b="0" lang="de-DE" sz="730" strike="noStrike" u="none">
              <a:solidFill>
                <a:srgbClr val="000000"/>
              </a:solidFill>
              <a:effectLst/>
              <a:uFillTx/>
              <a:latin typeface="Arial"/>
            </a:endParaRPr>
          </a:p>
        </p:txBody>
      </p:sp>
      <p:sp>
        <p:nvSpPr>
          <p:cNvPr id="169" name="Text 16"/>
          <p:cNvSpPr/>
          <p:nvPr/>
        </p:nvSpPr>
        <p:spPr>
          <a:xfrm>
            <a:off x="6138720" y="1137600"/>
            <a:ext cx="684360" cy="190800"/>
          </a:xfrm>
          <a:prstGeom prst="rect">
            <a:avLst/>
          </a:prstGeom>
          <a:noFill/>
          <a:ln w="0">
            <a:noFill/>
          </a:ln>
        </p:spPr>
        <p:style>
          <a:lnRef idx="0"/>
          <a:fillRef idx="0"/>
          <a:effectRef idx="0"/>
          <a:fontRef idx="minor"/>
        </p:style>
        <p:txBody>
          <a:bodyPr wrap="none" lIns="0" rIns="0" tIns="0" bIns="0" anchor="t">
            <a:spAutoFit/>
          </a:bodyPr>
          <a:p>
            <a:pPr defTabSz="914400">
              <a:lnSpc>
                <a:spcPts val="1500"/>
              </a:lnSpc>
              <a:tabLst>
                <a:tab algn="l" pos="0"/>
              </a:tabLst>
            </a:pPr>
            <a:r>
              <a:rPr b="1" lang="en-US" sz="1090" strike="noStrike" u="none">
                <a:solidFill>
                  <a:srgbClr val="ffffff"/>
                </a:solidFill>
                <a:effectLst/>
                <a:uFillTx/>
                <a:latin typeface="Calibri"/>
              </a:rPr>
              <a:t>🛡️ Claude</a:t>
            </a:r>
            <a:endParaRPr b="0" lang="de-DE" sz="1090" strike="noStrike" u="none">
              <a:solidFill>
                <a:srgbClr val="000000"/>
              </a:solidFill>
              <a:effectLst/>
              <a:uFillTx/>
              <a:latin typeface="Arial"/>
            </a:endParaRPr>
          </a:p>
        </p:txBody>
      </p:sp>
      <p:sp>
        <p:nvSpPr>
          <p:cNvPr id="170" name="Text 17"/>
          <p:cNvSpPr/>
          <p:nvPr/>
        </p:nvSpPr>
        <p:spPr>
          <a:xfrm>
            <a:off x="6138720" y="1409040"/>
            <a:ext cx="875520" cy="114840"/>
          </a:xfrm>
          <a:prstGeom prst="rect">
            <a:avLst/>
          </a:prstGeom>
          <a:noFill/>
          <a:ln w="0">
            <a:noFill/>
          </a:ln>
        </p:spPr>
        <p:style>
          <a:lnRef idx="0"/>
          <a:fillRef idx="0"/>
          <a:effectRef idx="0"/>
          <a:fontRef idx="minor"/>
        </p:style>
        <p:txBody>
          <a:bodyPr wrap="none" lIns="0" rIns="0" tIns="0" bIns="0" anchor="t">
            <a:spAutoFit/>
          </a:bodyPr>
          <a:p>
            <a:pPr defTabSz="914400">
              <a:lnSpc>
                <a:spcPts val="901"/>
              </a:lnSpc>
              <a:tabLst>
                <a:tab algn="l" pos="0"/>
              </a:tabLst>
            </a:pPr>
            <a:r>
              <a:rPr b="1" lang="en-US" sz="690" strike="noStrike" u="none">
                <a:solidFill>
                  <a:srgbClr val="8b5cf6"/>
                </a:solidFill>
                <a:effectLst/>
                <a:uFillTx/>
                <a:latin typeface="Calibri"/>
              </a:rPr>
              <a:t>Overly Conservative</a:t>
            </a:r>
            <a:endParaRPr b="0" lang="de-DE" sz="690" strike="noStrike" u="none">
              <a:solidFill>
                <a:srgbClr val="000000"/>
              </a:solidFill>
              <a:effectLst/>
              <a:uFillTx/>
              <a:latin typeface="Arial"/>
            </a:endParaRPr>
          </a:p>
        </p:txBody>
      </p:sp>
      <p:sp>
        <p:nvSpPr>
          <p:cNvPr id="171" name="Text 18"/>
          <p:cNvSpPr/>
          <p:nvPr/>
        </p:nvSpPr>
        <p:spPr>
          <a:xfrm>
            <a:off x="6138720" y="1587600"/>
            <a:ext cx="210744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Personality:</a:t>
            </a:r>
            <a:r>
              <a:rPr b="0" lang="en-US" sz="730" strike="noStrike" u="none">
                <a:solidFill>
                  <a:srgbClr val="cbd5e1"/>
                </a:solidFill>
                <a:effectLst/>
                <a:uFillTx/>
                <a:latin typeface="Calibri"/>
              </a:rPr>
              <a:t> Cautious, risk-averse, safety-focused</a:t>
            </a:r>
            <a:endParaRPr b="0" lang="de-DE" sz="730" strike="noStrike" u="none">
              <a:solidFill>
                <a:srgbClr val="000000"/>
              </a:solidFill>
              <a:effectLst/>
              <a:uFillTx/>
              <a:latin typeface="Arial"/>
            </a:endParaRPr>
          </a:p>
        </p:txBody>
      </p:sp>
      <p:sp>
        <p:nvSpPr>
          <p:cNvPr id="172" name="Text 19"/>
          <p:cNvSpPr/>
          <p:nvPr/>
        </p:nvSpPr>
        <p:spPr>
          <a:xfrm>
            <a:off x="6138720" y="1760400"/>
            <a:ext cx="23101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Strength:</a:t>
            </a:r>
            <a:r>
              <a:rPr b="0" lang="en-US" sz="730" strike="noStrike" u="none">
                <a:solidFill>
                  <a:srgbClr val="cbd5e1"/>
                </a:solidFill>
                <a:effectLst/>
                <a:uFillTx/>
                <a:latin typeface="Calibri"/>
              </a:rPr>
              <a:t> Avoids harmful outputs, thoughtful analysis</a:t>
            </a:r>
            <a:endParaRPr b="0" lang="de-DE" sz="730" strike="noStrike" u="none">
              <a:solidFill>
                <a:srgbClr val="000000"/>
              </a:solidFill>
              <a:effectLst/>
              <a:uFillTx/>
              <a:latin typeface="Arial"/>
            </a:endParaRPr>
          </a:p>
        </p:txBody>
      </p:sp>
      <p:sp>
        <p:nvSpPr>
          <p:cNvPr id="173" name="Text 20"/>
          <p:cNvSpPr/>
          <p:nvPr/>
        </p:nvSpPr>
        <p:spPr>
          <a:xfrm>
            <a:off x="6138720" y="1933560"/>
            <a:ext cx="257616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Weakness:</a:t>
            </a:r>
            <a:r>
              <a:rPr b="0" lang="en-US" sz="730" strike="noStrike" u="none">
                <a:solidFill>
                  <a:srgbClr val="cbd5e1"/>
                </a:solidFill>
                <a:effectLst/>
                <a:uFillTx/>
                <a:latin typeface="Calibri"/>
              </a:rPr>
              <a:t> May refuse valid requests or be overly cautious</a:t>
            </a:r>
            <a:endParaRPr b="0" lang="de-DE" sz="730" strike="noStrike" u="none">
              <a:solidFill>
                <a:srgbClr val="000000"/>
              </a:solidFill>
              <a:effectLst/>
              <a:uFillTx/>
              <a:latin typeface="Arial"/>
            </a:endParaRPr>
          </a:p>
        </p:txBody>
      </p:sp>
      <p:sp>
        <p:nvSpPr>
          <p:cNvPr id="174" name="Text 21"/>
          <p:cNvSpPr/>
          <p:nvPr/>
        </p:nvSpPr>
        <p:spPr>
          <a:xfrm>
            <a:off x="6138720" y="2236320"/>
            <a:ext cx="2576160" cy="127440"/>
          </a:xfrm>
          <a:prstGeom prst="rect">
            <a:avLst/>
          </a:prstGeom>
          <a:noFill/>
          <a:ln w="0">
            <a:noFill/>
          </a:ln>
        </p:spPr>
        <p:style>
          <a:lnRef idx="0"/>
          <a:fillRef idx="0"/>
          <a:effectRef idx="0"/>
          <a:fontRef idx="minor"/>
        </p:style>
        <p:txBody>
          <a:bodyPr lIns="0" rIns="0" tIns="0" bIns="0" anchor="t">
            <a:spAutoFit/>
          </a:bodyPr>
          <a:p>
            <a:pPr defTabSz="914400">
              <a:lnSpc>
                <a:spcPts val="1001"/>
              </a:lnSpc>
              <a:tabLst>
                <a:tab algn="l" pos="0"/>
              </a:tabLst>
            </a:pPr>
            <a:r>
              <a:rPr b="1" lang="en-US" sz="690" strike="noStrike" u="none">
                <a:solidFill>
                  <a:srgbClr val="ffffff"/>
                </a:solidFill>
                <a:effectLst/>
                <a:uFillTx/>
                <a:latin typeface="Calibri"/>
              </a:rPr>
              <a:t>Best For:</a:t>
            </a:r>
            <a:r>
              <a:rPr b="0" lang="en-US" sz="730" strike="noStrike" u="none">
                <a:solidFill>
                  <a:srgbClr val="cbd5e1"/>
                </a:solidFill>
                <a:effectLst/>
                <a:uFillTx/>
                <a:latin typeface="Calibri"/>
              </a:rPr>
              <a:t> Safety-critical tasks, risk mitigation, compliance</a:t>
            </a:r>
            <a:endParaRPr b="0" lang="de-DE" sz="730" strike="noStrike" u="none">
              <a:solidFill>
                <a:srgbClr val="000000"/>
              </a:solidFill>
              <a:effectLst/>
              <a:uFillTx/>
              <a:latin typeface="Arial"/>
            </a:endParaRPr>
          </a:p>
        </p:txBody>
      </p:sp>
      <p:sp>
        <p:nvSpPr>
          <p:cNvPr id="175" name="Shape 22"/>
          <p:cNvSpPr/>
          <p:nvPr/>
        </p:nvSpPr>
        <p:spPr>
          <a:xfrm>
            <a:off x="428760" y="2646360"/>
            <a:ext cx="8286480" cy="921960"/>
          </a:xfrm>
          <a:prstGeom prst="rect">
            <a:avLst/>
          </a:prstGeom>
          <a:solidFill>
            <a:srgbClr val="ffffff">
              <a:alpha val="3000"/>
            </a:srgbClr>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76" name="Shape 23"/>
          <p:cNvSpPr/>
          <p:nvPr/>
        </p:nvSpPr>
        <p:spPr>
          <a:xfrm>
            <a:off x="428760" y="2646360"/>
            <a:ext cx="28080" cy="921960"/>
          </a:xfrm>
          <a:prstGeom prst="rect">
            <a:avLst/>
          </a:prstGeom>
          <a:solidFill>
            <a:srgbClr val="f59e0b"/>
          </a:solidFill>
          <a:ln w="0">
            <a:noFill/>
          </a:ln>
        </p:spPr>
        <p:style>
          <a:lnRef idx="0"/>
          <a:fillRef idx="0"/>
          <a:effectRef idx="0"/>
          <a:fontRef idx="minor"/>
        </p:style>
        <p:txBody>
          <a:bodyPr lIns="90000" rIns="90000" tIns="45000" bIns="45000" anchor="t">
            <a:noAutofit/>
          </a:bodyPr>
          <a:p>
            <a:endParaRPr b="0" lang="de-DE" sz="1800" strike="noStrike" u="none">
              <a:solidFill>
                <a:srgbClr val="000000"/>
              </a:solidFill>
              <a:effectLst/>
              <a:uFillTx/>
              <a:latin typeface="Arial"/>
            </a:endParaRPr>
          </a:p>
        </p:txBody>
      </p:sp>
      <p:sp>
        <p:nvSpPr>
          <p:cNvPr id="177" name="Text 24"/>
          <p:cNvSpPr/>
          <p:nvPr/>
        </p:nvSpPr>
        <p:spPr>
          <a:xfrm>
            <a:off x="514440" y="2732040"/>
            <a:ext cx="2462760" cy="152640"/>
          </a:xfrm>
          <a:prstGeom prst="rect">
            <a:avLst/>
          </a:prstGeom>
          <a:noFill/>
          <a:ln w="0">
            <a:noFill/>
          </a:ln>
        </p:spPr>
        <p:style>
          <a:lnRef idx="0"/>
          <a:fillRef idx="0"/>
          <a:effectRef idx="0"/>
          <a:fontRef idx="minor"/>
        </p:style>
        <p:txBody>
          <a:bodyPr wrap="none" lIns="0" rIns="0" tIns="0" bIns="0" anchor="t">
            <a:spAutoFit/>
          </a:bodyPr>
          <a:p>
            <a:pPr defTabSz="914400">
              <a:lnSpc>
                <a:spcPts val="1199"/>
              </a:lnSpc>
              <a:tabLst>
                <a:tab algn="l" pos="0"/>
              </a:tabLst>
            </a:pPr>
            <a:r>
              <a:rPr b="1" lang="en-US" sz="880" strike="noStrike" u="none">
                <a:solidFill>
                  <a:srgbClr val="f59e0b"/>
                </a:solidFill>
                <a:effectLst/>
                <a:uFillTx/>
                <a:latin typeface="Calibri"/>
              </a:rPr>
              <a:t>Multi-Model Strategy: The Extended Council</a:t>
            </a:r>
            <a:endParaRPr b="0" lang="de-DE" sz="880" strike="noStrike" u="none">
              <a:solidFill>
                <a:srgbClr val="000000"/>
              </a:solidFill>
              <a:effectLst/>
              <a:uFillTx/>
              <a:latin typeface="Arial"/>
            </a:endParaRPr>
          </a:p>
        </p:txBody>
      </p:sp>
      <p:sp>
        <p:nvSpPr>
          <p:cNvPr id="178" name="Text 25"/>
          <p:cNvSpPr/>
          <p:nvPr/>
        </p:nvSpPr>
        <p:spPr>
          <a:xfrm>
            <a:off x="514440" y="2964240"/>
            <a:ext cx="34041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Principle:</a:t>
            </a:r>
            <a:r>
              <a:rPr b="0" lang="en-US" sz="730" strike="noStrike" u="none">
                <a:solidFill>
                  <a:srgbClr val="cbd5e1"/>
                </a:solidFill>
                <a:effectLst/>
                <a:uFillTx/>
                <a:latin typeface="Calibri"/>
              </a:rPr>
              <a:t> Use different models as specialized "personalities" in council patterns</a:t>
            </a:r>
            <a:endParaRPr b="0" lang="de-DE" sz="730" strike="noStrike" u="none">
              <a:solidFill>
                <a:srgbClr val="000000"/>
              </a:solidFill>
              <a:effectLst/>
              <a:uFillTx/>
              <a:latin typeface="Arial"/>
            </a:endParaRPr>
          </a:p>
        </p:txBody>
      </p:sp>
      <p:sp>
        <p:nvSpPr>
          <p:cNvPr id="179" name="Text 26"/>
          <p:cNvSpPr/>
          <p:nvPr/>
        </p:nvSpPr>
        <p:spPr>
          <a:xfrm>
            <a:off x="514440" y="3137040"/>
            <a:ext cx="475272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Example Council:</a:t>
            </a:r>
            <a:r>
              <a:rPr b="0" lang="en-US" sz="730" strike="noStrike" u="none">
                <a:solidFill>
                  <a:srgbClr val="cbd5e1"/>
                </a:solidFill>
                <a:effectLst/>
                <a:uFillTx/>
                <a:latin typeface="Calibri"/>
              </a:rPr>
              <a:t> Gemini (creative) + ChatGPT (methodical) + Claude (conservative) = balanced decision-making</a:t>
            </a:r>
            <a:endParaRPr b="0" lang="de-DE" sz="730" strike="noStrike" u="none">
              <a:solidFill>
                <a:srgbClr val="000000"/>
              </a:solidFill>
              <a:effectLst/>
              <a:uFillTx/>
              <a:latin typeface="Arial"/>
            </a:endParaRPr>
          </a:p>
        </p:txBody>
      </p:sp>
      <p:sp>
        <p:nvSpPr>
          <p:cNvPr id="180" name="Text 27"/>
          <p:cNvSpPr/>
          <p:nvPr/>
        </p:nvSpPr>
        <p:spPr>
          <a:xfrm>
            <a:off x="514440" y="3309840"/>
            <a:ext cx="4590360" cy="127440"/>
          </a:xfrm>
          <a:prstGeom prst="rect">
            <a:avLst/>
          </a:prstGeom>
          <a:noFill/>
          <a:ln w="0">
            <a:noFill/>
          </a:ln>
        </p:spPr>
        <p:style>
          <a:lnRef idx="0"/>
          <a:fillRef idx="0"/>
          <a:effectRef idx="0"/>
          <a:fontRef idx="minor"/>
        </p:style>
        <p:txBody>
          <a:bodyPr wrap="none" lIns="0" rIns="0" tIns="0" bIns="0" anchor="t">
            <a:spAutoFit/>
          </a:bodyPr>
          <a:p>
            <a:pPr defTabSz="914400">
              <a:lnSpc>
                <a:spcPts val="1001"/>
              </a:lnSpc>
              <a:tabLst>
                <a:tab algn="l" pos="0"/>
              </a:tabLst>
            </a:pPr>
            <a:r>
              <a:rPr b="1" lang="en-US" sz="690" strike="noStrike" u="none">
                <a:solidFill>
                  <a:srgbClr val="cbd5e1"/>
                </a:solidFill>
                <a:effectLst/>
                <a:uFillTx/>
                <a:latin typeface="Calibri"/>
              </a:rPr>
              <a:t>Outcome:</a:t>
            </a:r>
            <a:r>
              <a:rPr b="0" lang="en-US" sz="730" strike="noStrike" u="none">
                <a:solidFill>
                  <a:srgbClr val="cbd5e1"/>
                </a:solidFill>
                <a:effectLst/>
                <a:uFillTx/>
                <a:latin typeface="Calibri"/>
              </a:rPr>
              <a:t> Organizations that match model personalities to use cases outperform single-model approaches</a:t>
            </a:r>
            <a:endParaRPr b="0" lang="de-DE" sz="7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LibreOffice/25.2.3.2$Linux_X86_64 LibreOffice_project/520$Build-2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2026-01-04T22:36:16Z</dcterms:created>
  <dc:creator>PptxGenJS</dc:creator>
  <dc:description/>
  <dc:language>de-DE</dc:language>
  <cp:lastModifiedBy/>
  <dcterms:modified xsi:type="dcterms:W3CDTF">2026-02-01T23:45:16Z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34</vt:r8>
  </property>
  <property fmtid="{D5CDD505-2E9C-101B-9397-08002B2CF9AE}" pid="3" name="PresentationFormat">
    <vt:lpwstr>On-screen Show (16:9)</vt:lpwstr>
  </property>
  <property fmtid="{D5CDD505-2E9C-101B-9397-08002B2CF9AE}" pid="4" name="Slides">
    <vt:r8>34</vt:r8>
  </property>
</Properties>
</file>